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Lst>
  <p:notesMasterIdLst>
    <p:notesMasterId r:id="rId32"/>
  </p:notesMasterIdLst>
  <p:handoutMasterIdLst>
    <p:handoutMasterId r:id="rId33"/>
  </p:handoutMasterIdLst>
  <p:sldIdLst>
    <p:sldId id="326" r:id="rId6"/>
    <p:sldId id="377" r:id="rId7"/>
    <p:sldId id="362" r:id="rId8"/>
    <p:sldId id="367" r:id="rId9"/>
    <p:sldId id="365" r:id="rId10"/>
    <p:sldId id="394" r:id="rId11"/>
    <p:sldId id="395" r:id="rId12"/>
    <p:sldId id="392" r:id="rId13"/>
    <p:sldId id="363" r:id="rId14"/>
    <p:sldId id="340" r:id="rId15"/>
    <p:sldId id="380" r:id="rId16"/>
    <p:sldId id="393" r:id="rId17"/>
    <p:sldId id="382" r:id="rId18"/>
    <p:sldId id="383" r:id="rId19"/>
    <p:sldId id="384" r:id="rId20"/>
    <p:sldId id="385" r:id="rId21"/>
    <p:sldId id="386" r:id="rId22"/>
    <p:sldId id="387" r:id="rId23"/>
    <p:sldId id="341" r:id="rId24"/>
    <p:sldId id="343" r:id="rId25"/>
    <p:sldId id="396" r:id="rId26"/>
    <p:sldId id="397" r:id="rId27"/>
    <p:sldId id="398" r:id="rId28"/>
    <p:sldId id="399" r:id="rId29"/>
    <p:sldId id="400" r:id="rId30"/>
    <p:sldId id="345" r:id="rId31"/>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Maryfj" initials="" lastIdx="1" clrIdx="0"/>
  <p:cmAuthor id="1" name="Arnold Bogaards" initials="AB" lastIdx="10" clrIdx="1"/>
  <p:cmAuthor id="2" name="jinchi" initials="j" lastIdx="14" clrIdx="2"/>
  <p:cmAuthor id="3" name="Bruce Requa" initials="BR" lastIdx="32" clrIdx="3"/>
  <p:cmAuthor id="4" name="chrander" initials="c" lastIdx="4" clrIdx="4"/>
  <p:cmAuthor id="5" name="Liz Tassey" initials="LT" lastIdx="24" clrIdx="5"/>
  <p:cmAuthor id="6" name="David Mills" initials="dsm" lastIdx="9" clrIdx="6"/>
  <p:cmAuthor id="7" name="Earl Siamundo" initials="ES" lastIdx="2" clrIdx="7"/>
  <p:cmAuthor id="8" name="Julie Unroe" initials="JU" lastIdx="2" clrIdx="8"/>
  <p:cmAuthor id="9" name="heatherl" initials="h" lastIdx="9" clrIdx="9"/>
  <p:cmAuthor id="10" name="Vikram Ghosh" initials="VG" lastIdx="2" clrIdx="10"/>
  <p:cmAuthor id="11" name="Aanal Bhatt" initials="ab" lastIdx="51" clrIdx="11"/>
  <p:cmAuthor id="12" name="Danielle Aronstam" initials="da" lastIdx="10" clrIdx="12"/>
  <p:cmAuthor id="13" name="Rose Hesse" initials="RH" lastIdx="0" clrIdx="13"/>
  <p:cmAuthor id="14" name="Leslie Schneider" initials="LS" lastIdx="15" clrIdx="14"/>
  <p:cmAuthor id="15" name="lisawa" initials="l" lastIdx="1" clrIdx="15"/>
  <p:cmAuthor id="16" name="Becky Lymberis" initials="BL" lastIdx="31" clrIdx="16"/>
  <p:cmAuthor id="17" name="Bernardo Alfredo Munoz" initials="BAM" lastIdx="24" clrIdx="17"/>
  <p:cmAuthor id="18" name="jennhoff" initials="JJN" lastIdx="25" clrIdx="18"/>
  <p:cmAuthor id="19" name="Meg Butler" initials="MB" lastIdx="6" clrIdx="1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FFFFFF"/>
    <a:srgbClr val="CA4902"/>
    <a:srgbClr val="ECA422"/>
    <a:srgbClr val="A33529"/>
    <a:srgbClr val="565656"/>
    <a:srgbClr val="422004"/>
    <a:srgbClr val="D7D7D7"/>
    <a:srgbClr val="E2E2E2"/>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97226" autoAdjust="0"/>
  </p:normalViewPr>
  <p:slideViewPr>
    <p:cSldViewPr snapToGrid="0" showGuides="1">
      <p:cViewPr varScale="1">
        <p:scale>
          <a:sx n="73" d="100"/>
          <a:sy n="73" d="100"/>
        </p:scale>
        <p:origin x="-906" y="-90"/>
      </p:cViewPr>
      <p:guideLst>
        <p:guide orient="horz" pos="214"/>
        <p:guide orient="horz" pos="893"/>
        <p:guide orient="horz" pos="2162"/>
        <p:guide orient="horz" pos="1125"/>
        <p:guide pos="242"/>
        <p:guide pos="2715"/>
        <p:guide pos="7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1632" y="-72"/>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5552"/>
          </a:xfrm>
          <a:prstGeom prst="rect">
            <a:avLst/>
          </a:prstGeom>
          <a:noFill/>
          <a:ln w="9525">
            <a:noFill/>
            <a:miter lim="800000"/>
            <a:headEnd/>
            <a:tailEnd/>
          </a:ln>
          <a:effectLst/>
        </p:spPr>
        <p:txBody>
          <a:bodyPr vert="horz" wrap="square" lIns="93631" tIns="46815" rIns="93631" bIns="46815"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sz="quarter" idx="1"/>
          </p:nvPr>
        </p:nvSpPr>
        <p:spPr bwMode="auto">
          <a:xfrm>
            <a:off x="3972561" y="1"/>
            <a:ext cx="3037840" cy="465552"/>
          </a:xfrm>
          <a:prstGeom prst="rect">
            <a:avLst/>
          </a:prstGeom>
          <a:noFill/>
          <a:ln w="9525">
            <a:noFill/>
            <a:miter lim="800000"/>
            <a:headEnd/>
            <a:tailEnd/>
          </a:ln>
          <a:effectLst/>
        </p:spPr>
        <p:txBody>
          <a:bodyPr vert="horz" wrap="square" lIns="93631" tIns="46815" rIns="93631" bIns="46815" numCol="1" anchor="t" anchorCtr="0" compatLnSpc="1">
            <a:prstTxWarp prst="textNoShape">
              <a:avLst/>
            </a:prstTxWarp>
          </a:bodyPr>
          <a:lstStyle>
            <a:lvl1pPr algn="r" eaLnBrk="1" hangingPunct="1">
              <a:defRPr sz="1200"/>
            </a:lvl1pPr>
          </a:lstStyle>
          <a:p>
            <a:fld id="{B866AC17-667D-4BDB-906F-A5427FC85326}" type="datetime8">
              <a:rPr lang="en-US"/>
              <a:pPr/>
              <a:t>8/10/2009 5:13 PM</a:t>
            </a:fld>
            <a:endParaRPr lang="en-US"/>
          </a:p>
        </p:txBody>
      </p:sp>
    </p:spTree>
    <p:extLst>
      <p:ext uri="{BB962C8B-B14F-4D97-AF65-F5344CB8AC3E}">
        <p14:creationId xmlns="" xmlns:p14="http://schemas.microsoft.com/office/powerpoint/2007/7/12/main" val="371414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8809"/>
          </a:xfrm>
          <a:prstGeom prst="rect">
            <a:avLst/>
          </a:prstGeom>
          <a:noFill/>
          <a:ln w="9525">
            <a:noFill/>
            <a:miter lim="800000"/>
            <a:headEnd/>
            <a:tailEnd/>
          </a:ln>
          <a:effectLst/>
        </p:spPr>
        <p:txBody>
          <a:bodyPr vert="horz" wrap="square" lIns="93631" tIns="46815" rIns="93631" bIns="46815" numCol="1" anchor="t" anchorCtr="0" compatLnSpc="1">
            <a:prstTxWarp prst="textNoShape">
              <a:avLst/>
            </a:prstTxWarp>
          </a:bodyPr>
          <a:lstStyle>
            <a:lvl1pPr>
              <a:defRPr sz="1200" b="1"/>
            </a:lvl1pPr>
          </a:lstStyle>
          <a:p>
            <a:endParaRPr lang="en-US"/>
          </a:p>
        </p:txBody>
      </p:sp>
      <p:sp>
        <p:nvSpPr>
          <p:cNvPr id="7171" name="Rectangle 3"/>
          <p:cNvSpPr>
            <a:spLocks noGrp="1" noChangeArrowheads="1"/>
          </p:cNvSpPr>
          <p:nvPr>
            <p:ph type="dt" idx="1"/>
          </p:nvPr>
        </p:nvSpPr>
        <p:spPr bwMode="auto">
          <a:xfrm>
            <a:off x="3972561" y="0"/>
            <a:ext cx="3037840" cy="468809"/>
          </a:xfrm>
          <a:prstGeom prst="rect">
            <a:avLst/>
          </a:prstGeom>
          <a:noFill/>
          <a:ln w="9525">
            <a:noFill/>
            <a:miter lim="800000"/>
            <a:headEnd/>
            <a:tailEnd/>
          </a:ln>
          <a:effectLst/>
        </p:spPr>
        <p:txBody>
          <a:bodyPr vert="horz" wrap="square" lIns="93631" tIns="46815" rIns="93631" bIns="46815" numCol="1" anchor="t" anchorCtr="0" compatLnSpc="1">
            <a:prstTxWarp prst="textNoShape">
              <a:avLst/>
            </a:prstTxWarp>
          </a:bodyPr>
          <a:lstStyle>
            <a:lvl1pPr algn="r">
              <a:defRPr sz="1200" b="1"/>
            </a:lvl1pPr>
          </a:lstStyle>
          <a:p>
            <a:fld id="{ED830B65-44FC-4174-9A46-C36BB1B2EEBA}" type="datetime8">
              <a:rPr lang="en-US"/>
              <a:pPr/>
              <a:t>8/10/2009 5:13 PM</a:t>
            </a:fld>
            <a:endParaRPr lang="en-US"/>
          </a:p>
        </p:txBody>
      </p:sp>
      <p:sp>
        <p:nvSpPr>
          <p:cNvPr id="7172"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34721" y="4453677"/>
            <a:ext cx="5140960" cy="4141138"/>
          </a:xfrm>
          <a:prstGeom prst="rect">
            <a:avLst/>
          </a:prstGeom>
          <a:noFill/>
          <a:ln w="9525">
            <a:noFill/>
            <a:miter lim="800000"/>
            <a:headEnd/>
            <a:tailEnd/>
          </a:ln>
          <a:effectLst/>
        </p:spPr>
        <p:txBody>
          <a:bodyPr vert="horz" wrap="square" lIns="93631" tIns="46815" rIns="93631" bIns="4681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4" name="Rectangle 6"/>
          <p:cNvSpPr>
            <a:spLocks noGrp="1" noChangeArrowheads="1"/>
          </p:cNvSpPr>
          <p:nvPr>
            <p:ph type="ftr" sz="quarter" idx="4"/>
          </p:nvPr>
        </p:nvSpPr>
        <p:spPr bwMode="auto">
          <a:xfrm>
            <a:off x="0" y="8829220"/>
            <a:ext cx="3037840" cy="468809"/>
          </a:xfrm>
          <a:prstGeom prst="rect">
            <a:avLst/>
          </a:prstGeom>
          <a:noFill/>
          <a:ln w="9525">
            <a:noFill/>
            <a:miter lim="800000"/>
            <a:headEnd/>
            <a:tailEnd/>
          </a:ln>
          <a:effectLst/>
        </p:spPr>
        <p:txBody>
          <a:bodyPr vert="horz" wrap="square" lIns="93631" tIns="46815" rIns="93631" bIns="46815" numCol="1" anchor="b" anchorCtr="0" compatLnSpc="1">
            <a:prstTxWarp prst="textNoShape">
              <a:avLst/>
            </a:prstTxWarp>
          </a:bodyPr>
          <a:lstStyle>
            <a:lvl1pPr>
              <a:defRPr sz="1200" b="1"/>
            </a:lvl1pPr>
          </a:lstStyle>
          <a:p>
            <a:endParaRPr lang="en-US"/>
          </a:p>
        </p:txBody>
      </p:sp>
      <p:sp>
        <p:nvSpPr>
          <p:cNvPr id="7175" name="Rectangle 7"/>
          <p:cNvSpPr>
            <a:spLocks noGrp="1" noChangeArrowheads="1"/>
          </p:cNvSpPr>
          <p:nvPr>
            <p:ph type="sldNum" sz="quarter" idx="5"/>
          </p:nvPr>
        </p:nvSpPr>
        <p:spPr bwMode="auto">
          <a:xfrm>
            <a:off x="3972561" y="8829220"/>
            <a:ext cx="3037840" cy="468809"/>
          </a:xfrm>
          <a:prstGeom prst="rect">
            <a:avLst/>
          </a:prstGeom>
          <a:noFill/>
          <a:ln w="9525">
            <a:noFill/>
            <a:miter lim="800000"/>
            <a:headEnd/>
            <a:tailEnd/>
          </a:ln>
          <a:effectLst/>
        </p:spPr>
        <p:txBody>
          <a:bodyPr vert="horz" wrap="square" lIns="93631" tIns="46815" rIns="93631" bIns="46815" numCol="1" anchor="b" anchorCtr="0" compatLnSpc="1">
            <a:prstTxWarp prst="textNoShape">
              <a:avLst/>
            </a:prstTxWarp>
          </a:bodyPr>
          <a:lstStyle>
            <a:lvl1pPr algn="r">
              <a:defRPr sz="1200" b="1"/>
            </a:lvl1pPr>
          </a:lstStyle>
          <a:p>
            <a:fld id="{32399AC2-B7BE-489E-946C-4F27CCDA2DF3}" type="slidenum">
              <a:rPr lang="en-US"/>
              <a:pPr/>
              <a:t>‹#›</a:t>
            </a:fld>
            <a:endParaRPr lang="en-US"/>
          </a:p>
        </p:txBody>
      </p:sp>
    </p:spTree>
    <p:extLst>
      <p:ext uri="{BB962C8B-B14F-4D97-AF65-F5344CB8AC3E}">
        <p14:creationId xmlns="" xmlns:p14="http://schemas.microsoft.com/office/powerpoint/2007/7/12/main" val="783372335"/>
      </p:ext>
    </p:extLst>
  </p:cSld>
  <p:clrMap bg1="lt1" tx1="dk1" bg2="lt2" tx2="dk2" accent1="accent1" accent2="accent2" accent3="accent3" accent4="accent4" accent5="accent5" accent6="accent6" hlink="hlink" folHlink="folHlink"/>
  <p:hf hdr="0" ftr="0"/>
  <p:notesStyle>
    <a:lvl1pPr algn="l" rtl="0" fontAlgn="base">
      <a:lnSpc>
        <a:spcPct val="90000"/>
      </a:lnSpc>
      <a:spcBef>
        <a:spcPct val="20000"/>
      </a:spcBef>
      <a:spcAft>
        <a:spcPct val="0"/>
      </a:spcAft>
      <a:defRPr sz="1100" kern="1200">
        <a:solidFill>
          <a:schemeClr val="tx1"/>
        </a:solidFill>
        <a:latin typeface="Arial" charset="0"/>
        <a:ea typeface="+mn-ea"/>
        <a:cs typeface="+mn-cs"/>
      </a:defRPr>
    </a:lvl1pPr>
    <a:lvl2pPr marL="320675" indent="-184150" algn="l" rtl="0" fontAlgn="base">
      <a:lnSpc>
        <a:spcPct val="90000"/>
      </a:lnSpc>
      <a:spcBef>
        <a:spcPct val="20000"/>
      </a:spcBef>
      <a:spcAft>
        <a:spcPct val="0"/>
      </a:spcAft>
      <a:buChar char="•"/>
      <a:defRPr sz="1100" kern="1200">
        <a:solidFill>
          <a:schemeClr val="tx1"/>
        </a:solidFill>
        <a:latin typeface="Arial" charset="0"/>
        <a:ea typeface="+mn-ea"/>
        <a:cs typeface="+mn-cs"/>
      </a:defRPr>
    </a:lvl2pPr>
    <a:lvl3pPr marL="493713" indent="-171450" algn="l" rtl="0" fontAlgn="base">
      <a:lnSpc>
        <a:spcPct val="90000"/>
      </a:lnSpc>
      <a:spcBef>
        <a:spcPct val="20000"/>
      </a:spcBef>
      <a:spcAft>
        <a:spcPct val="0"/>
      </a:spcAft>
      <a:buChar char="•"/>
      <a:defRPr sz="1100" kern="1200">
        <a:solidFill>
          <a:schemeClr val="tx1"/>
        </a:solidFill>
        <a:latin typeface="Arial" charset="0"/>
        <a:ea typeface="+mn-ea"/>
        <a:cs typeface="+mn-cs"/>
      </a:defRPr>
    </a:lvl3pPr>
    <a:lvl4pPr marL="679450" indent="-169863" algn="l" rtl="0" fontAlgn="base">
      <a:lnSpc>
        <a:spcPct val="90000"/>
      </a:lnSpc>
      <a:spcBef>
        <a:spcPct val="20000"/>
      </a:spcBef>
      <a:spcAft>
        <a:spcPct val="0"/>
      </a:spcAft>
      <a:buChar char="•"/>
      <a:defRPr sz="1100" kern="1200">
        <a:solidFill>
          <a:schemeClr val="tx1"/>
        </a:solidFill>
        <a:latin typeface="Arial" charset="0"/>
        <a:ea typeface="+mn-ea"/>
        <a:cs typeface="+mn-cs"/>
      </a:defRPr>
    </a:lvl4pPr>
    <a:lvl5pPr marL="852488" indent="-171450" algn="l" rtl="0" fontAlgn="base">
      <a:lnSpc>
        <a:spcPct val="90000"/>
      </a:lnSpc>
      <a:spcBef>
        <a:spcPct val="20000"/>
      </a:spcBef>
      <a:spcAft>
        <a:spcPct val="0"/>
      </a:spcAft>
      <a:buChar char="•"/>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training.partner.microsoft.com/plc/home.aspx" TargetMode="External"/><Relationship Id="rId13" Type="http://schemas.openxmlformats.org/officeDocument/2006/relationships/hyperlink" Target="https://partner.microsoft.com/40068559" TargetMode="External"/><Relationship Id="rId3" Type="http://schemas.openxmlformats.org/officeDocument/2006/relationships/hyperlink" Target="http://www.partnermarketingcenter.com/" TargetMode="External"/><Relationship Id="rId7" Type="http://schemas.openxmlformats.org/officeDocument/2006/relationships/hyperlink" Target="https://partner.microsoft.com/global/salesmarketingsection/smsalesprep" TargetMode="External"/><Relationship Id="rId12" Type="http://schemas.openxmlformats.org/officeDocument/2006/relationships/hyperlink" Target="https://partner.microsoft.com/global/40015789?PS=95000140" TargetMode="External"/><Relationship Id="rId2" Type="http://schemas.openxmlformats.org/officeDocument/2006/relationships/slide" Target="../slides/slide18.xml"/><Relationship Id="rId16" Type="http://schemas.openxmlformats.org/officeDocument/2006/relationships/hyperlink" Target="https://partner.microsoft.com/global/40032394" TargetMode="External"/><Relationship Id="rId1" Type="http://schemas.openxmlformats.org/officeDocument/2006/relationships/notesMaster" Target="../notesMasters/notesMaster1.xml"/><Relationship Id="rId6" Type="http://schemas.openxmlformats.org/officeDocument/2006/relationships/hyperlink" Target="http://www.partnersalesresources.com/GearUp/default.aspx" TargetMode="External"/><Relationship Id="rId11" Type="http://schemas.openxmlformats.org/officeDocument/2006/relationships/hyperlink" Target="https://www.microsoftfinancing.com/" TargetMode="External"/><Relationship Id="rId5" Type="http://schemas.openxmlformats.org/officeDocument/2006/relationships/hyperlink" Target="https://partner.microsoft.com/global/40029576?PS=95000124" TargetMode="External"/><Relationship Id="rId15" Type="http://schemas.openxmlformats.org/officeDocument/2006/relationships/hyperlink" Target="https://partner.microsoft.com/global/40017618?PS=95000140" TargetMode="External"/><Relationship Id="rId10" Type="http://schemas.openxmlformats.org/officeDocument/2006/relationships/hyperlink" Target="https://partner.microsoft.com/global/40011368" TargetMode="External"/><Relationship Id="rId4" Type="http://schemas.openxmlformats.org/officeDocument/2006/relationships/hyperlink" Target="https://partner.microsoft.com/global/salesmarketingsection/offerspromos/globalpromos" TargetMode="External"/><Relationship Id="rId9" Type="http://schemas.openxmlformats.org/officeDocument/2006/relationships/hyperlink" Target="http://oem.microsoft.com/script/contentpage.aspx?pageid=1" TargetMode="External"/><Relationship Id="rId14" Type="http://schemas.openxmlformats.org/officeDocument/2006/relationships/hyperlink" Target="https://partner.microsoft.com/global/40020485?PS=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orrester.com/Research/Document/Excerpt/0,7211,45077,00.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0DDDEED-5D17-410C-A340-F343088B55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D830B65-44FC-4174-9A46-C36BB1B2EEBA}" type="datetime8">
              <a:rPr lang="en-US" smtClean="0"/>
              <a:pPr/>
              <a:t>8/10/2009 5:13 PM</a:t>
            </a:fld>
            <a:endParaRPr lang="en-US"/>
          </a:p>
        </p:txBody>
      </p:sp>
      <p:sp>
        <p:nvSpPr>
          <p:cNvPr id="5" name="Slide Number Placeholder 4"/>
          <p:cNvSpPr>
            <a:spLocks noGrp="1"/>
          </p:cNvSpPr>
          <p:nvPr>
            <p:ph type="sldNum" sz="quarter" idx="11"/>
          </p:nvPr>
        </p:nvSpPr>
        <p:spPr/>
        <p:txBody>
          <a:bodyPr/>
          <a:lstStyle/>
          <a:p>
            <a:fld id="{32399AC2-B7BE-489E-946C-4F27CCDA2DF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None/>
              <a:tabLst/>
              <a:defRPr/>
            </a:pPr>
            <a:r>
              <a:rPr lang="en-US" sz="1100" dirty="0" smtClean="0">
                <a:solidFill>
                  <a:schemeClr val="bg1"/>
                </a:solidFill>
                <a:latin typeface="Segoe UI" pitchFamily="34" charset="0"/>
                <a:cs typeface="Segoe UI" pitchFamily="34" charset="0"/>
              </a:rPr>
              <a:t>After assessing client needs, use the flowchart to determine the best server solution. See next slide for more detail on key considerations. </a:t>
            </a:r>
          </a:p>
          <a:p>
            <a:pPr marL="0" marR="0" indent="0" algn="l" defTabSz="914400" rtl="0" eaLnBrk="1" fontAlgn="base" latinLnBrk="0" hangingPunct="1">
              <a:lnSpc>
                <a:spcPct val="90000"/>
              </a:lnSpc>
              <a:spcBef>
                <a:spcPct val="20000"/>
              </a:spcBef>
              <a:spcAft>
                <a:spcPct val="0"/>
              </a:spcAft>
              <a:buClrTx/>
              <a:buSzTx/>
              <a:buFontTx/>
              <a:buNone/>
              <a:tabLst/>
              <a:defRPr/>
            </a:pPr>
            <a:r>
              <a:rPr lang="en-US" sz="1100" dirty="0" smtClean="0">
                <a:solidFill>
                  <a:schemeClr val="bg1"/>
                </a:solidFill>
                <a:latin typeface="Segoe UI" pitchFamily="34" charset="0"/>
                <a:cs typeface="Segoe UI" pitchFamily="34" charset="0"/>
              </a:rPr>
              <a:t>Please refer to </a:t>
            </a:r>
            <a:r>
              <a:rPr lang="en-US" sz="1100" b="1" dirty="0" smtClean="0">
                <a:solidFill>
                  <a:schemeClr val="bg1"/>
                </a:solidFill>
                <a:latin typeface="Segoe UI" pitchFamily="34" charset="0"/>
                <a:cs typeface="Segoe UI" pitchFamily="34" charset="0"/>
              </a:rPr>
              <a:t>Which to Sell</a:t>
            </a:r>
            <a:r>
              <a:rPr lang="en-US" sz="1100" b="0" dirty="0" smtClean="0">
                <a:solidFill>
                  <a:schemeClr val="bg1"/>
                </a:solidFill>
                <a:latin typeface="Segoe UI" pitchFamily="34" charset="0"/>
                <a:cs typeface="Segoe UI" pitchFamily="34" charset="0"/>
              </a:rPr>
              <a:t> v</a:t>
            </a:r>
            <a:r>
              <a:rPr lang="en-US" sz="1100" dirty="0" smtClean="0">
                <a:solidFill>
                  <a:schemeClr val="bg1"/>
                </a:solidFill>
                <a:latin typeface="Segoe UI" pitchFamily="34" charset="0"/>
                <a:cs typeface="Segoe UI" pitchFamily="34" charset="0"/>
              </a:rPr>
              <a:t>irtualization flowchart when identifying  best virtualization solution.</a:t>
            </a:r>
          </a:p>
          <a:p>
            <a:pPr marL="0" marR="0" indent="0" algn="l" defTabSz="914400" rtl="0" eaLnBrk="1" fontAlgn="base" latinLnBrk="0" hangingPunct="1">
              <a:lnSpc>
                <a:spcPct val="90000"/>
              </a:lnSpc>
              <a:spcBef>
                <a:spcPct val="20000"/>
              </a:spcBef>
              <a:spcAft>
                <a:spcPct val="0"/>
              </a:spcAft>
              <a:buClrTx/>
              <a:buSzTx/>
              <a:buFontTx/>
              <a:buNone/>
              <a:tabLst/>
              <a:defRPr/>
            </a:pPr>
            <a:endParaRPr lang="en-US" sz="1100" dirty="0" smtClean="0">
              <a:solidFill>
                <a:schemeClr val="bg1"/>
              </a:solidFill>
              <a:latin typeface="Segoe UI" pitchFamily="34" charset="0"/>
              <a:cs typeface="Segoe UI" pitchFamily="34" charset="0"/>
            </a:endParaRPr>
          </a:p>
          <a:p>
            <a:endParaRPr lang="en-US" dirty="0"/>
          </a:p>
        </p:txBody>
      </p:sp>
      <p:sp>
        <p:nvSpPr>
          <p:cNvPr id="4" name="Date Placeholder 3"/>
          <p:cNvSpPr>
            <a:spLocks noGrp="1"/>
          </p:cNvSpPr>
          <p:nvPr>
            <p:ph type="dt" idx="10"/>
          </p:nvPr>
        </p:nvSpPr>
        <p:spPr/>
        <p:txBody>
          <a:bodyPr/>
          <a:lstStyle/>
          <a:p>
            <a:fld id="{ED830B65-44FC-4174-9A46-C36BB1B2EEBA}" type="datetime8">
              <a:rPr lang="en-US" smtClean="0"/>
              <a:pPr/>
              <a:t>8/10/2009 5:13 PM</a:t>
            </a:fld>
            <a:endParaRPr lang="en-US"/>
          </a:p>
        </p:txBody>
      </p:sp>
      <p:sp>
        <p:nvSpPr>
          <p:cNvPr id="5" name="Slide Number Placeholder 4"/>
          <p:cNvSpPr>
            <a:spLocks noGrp="1"/>
          </p:cNvSpPr>
          <p:nvPr>
            <p:ph type="sldNum" sz="quarter" idx="11"/>
          </p:nvPr>
        </p:nvSpPr>
        <p:spPr/>
        <p:txBody>
          <a:bodyPr/>
          <a:lstStyle/>
          <a:p>
            <a:fld id="{32399AC2-B7BE-489E-946C-4F27CCDA2DF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On</a:t>
            </a:r>
            <a:r>
              <a:rPr lang="en-US" baseline="0" dirty="0" smtClean="0"/>
              <a:t> </a:t>
            </a:r>
            <a:r>
              <a:rPr lang="en-US" baseline="0" dirty="0" err="1" smtClean="0"/>
              <a:t>Prem</a:t>
            </a:r>
            <a:r>
              <a:rPr lang="en-US" baseline="0" dirty="0" smtClean="0"/>
              <a:t> email vs. cloud driven by LOB app integration (on </a:t>
            </a:r>
            <a:r>
              <a:rPr lang="en-US" baseline="0" dirty="0" err="1" smtClean="0"/>
              <a:t>prem</a:t>
            </a:r>
            <a:r>
              <a:rPr lang="en-US" baseline="0" dirty="0" smtClean="0"/>
              <a:t> email required only if LOB app requires it)</a:t>
            </a:r>
            <a:endParaRPr lang="en-US" dirty="0"/>
          </a:p>
        </p:txBody>
      </p:sp>
      <p:sp>
        <p:nvSpPr>
          <p:cNvPr id="4" name="Slide Number Placeholder 3"/>
          <p:cNvSpPr>
            <a:spLocks noGrp="1"/>
          </p:cNvSpPr>
          <p:nvPr>
            <p:ph type="sldNum" sz="quarter" idx="10"/>
          </p:nvPr>
        </p:nvSpPr>
        <p:spPr/>
        <p:txBody>
          <a:bodyPr/>
          <a:lstStyle/>
          <a:p>
            <a:fld id="{3A4970BA-0AB6-455D-9396-53C25021919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4970BA-0AB6-455D-9396-53C25021919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defTabSz="931633"/>
            <a:fld id="{8B263312-38AA-4E1E-B2B5-0F8F122B24FE}" type="slidenum">
              <a:rPr lang="en-US">
                <a:solidFill>
                  <a:prstClr val="black"/>
                </a:solidFill>
                <a:latin typeface="Calibri"/>
              </a:rPr>
              <a:pPr defTabSz="931633"/>
              <a:t>16</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0">
              <a:buNone/>
            </a:pPr>
            <a:endParaRPr lang="en-US" sz="1600" dirty="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4BC853-89F5-488F-A3D3-03367903B356}" type="slidenum">
              <a:rPr lang="en-US"/>
              <a:pPr fontAlgn="base">
                <a:spcBef>
                  <a:spcPct val="0"/>
                </a:spcBef>
                <a:spcAft>
                  <a:spcPct val="0"/>
                </a:spcAft>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9994" y="4453677"/>
            <a:ext cx="6309360" cy="4141138"/>
          </a:xfrm>
        </p:spPr>
        <p:txBody>
          <a:bodyPr>
            <a:noAutofit/>
          </a:bodyPr>
          <a:lstStyle/>
          <a:p>
            <a:pPr>
              <a:lnSpc>
                <a:spcPct val="100000"/>
              </a:lnSpc>
              <a:spcBef>
                <a:spcPts val="0"/>
              </a:spcBef>
            </a:pPr>
            <a:r>
              <a:rPr lang="en-US" sz="800" dirty="0" smtClean="0">
                <a:latin typeface="Arial" pitchFamily="34" charset="0"/>
                <a:cs typeface="Arial" pitchFamily="34" charset="0"/>
              </a:rPr>
              <a:t>Use exclusive partner resources to get to market fast, save money, and gain a competitive edge. Quickly learn new technologies, reduce your marketing costs, and accelerate your sales cycle by taking advantage of a broad range of sales, marketing, and training resources. </a:t>
            </a:r>
          </a:p>
          <a:p>
            <a:pPr>
              <a:lnSpc>
                <a:spcPct val="100000"/>
              </a:lnSpc>
              <a:spcBef>
                <a:spcPts val="0"/>
              </a:spcBef>
            </a:pPr>
            <a:endParaRPr lang="en-US" sz="800" b="1" dirty="0" smtClean="0">
              <a:latin typeface="Arial" pitchFamily="34" charset="0"/>
              <a:cs typeface="Arial" pitchFamily="34" charset="0"/>
            </a:endParaRPr>
          </a:p>
          <a:p>
            <a:pPr>
              <a:lnSpc>
                <a:spcPct val="100000"/>
              </a:lnSpc>
              <a:spcBef>
                <a:spcPts val="0"/>
              </a:spcBef>
            </a:pPr>
            <a:r>
              <a:rPr lang="en-US" sz="800" b="1" dirty="0" smtClean="0">
                <a:latin typeface="Arial" pitchFamily="34" charset="0"/>
                <a:cs typeface="Arial" pitchFamily="34" charset="0"/>
              </a:rPr>
              <a:t>Sales and Marketing</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Use the customizable marketing campaign materials on the </a:t>
            </a:r>
            <a:r>
              <a:rPr lang="en-US" sz="800" u="sng" dirty="0" smtClean="0">
                <a:solidFill>
                  <a:srgbClr val="0066FF"/>
                </a:solidFill>
                <a:latin typeface="Arial" pitchFamily="34" charset="0"/>
                <a:cs typeface="Arial" pitchFamily="34" charset="0"/>
                <a:hlinkClick r:id="rId3"/>
              </a:rPr>
              <a:t>Partner Marketing Center,</a:t>
            </a:r>
            <a:r>
              <a:rPr lang="en-US" sz="800" dirty="0" smtClean="0">
                <a:solidFill>
                  <a:srgbClr val="0066FF"/>
                </a:solidFill>
                <a:latin typeface="Arial" pitchFamily="34" charset="0"/>
                <a:cs typeface="Arial" pitchFamily="34" charset="0"/>
              </a:rPr>
              <a:t> </a:t>
            </a:r>
            <a:r>
              <a:rPr lang="en-US" sz="800" dirty="0" smtClean="0">
                <a:latin typeface="Arial" pitchFamily="34" charset="0"/>
                <a:cs typeface="Arial" pitchFamily="34" charset="0"/>
              </a:rPr>
              <a:t>including sales guides, telesales call guides, and customer-facing sales presentations to support your sales efforts.</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Explore promotional opportunities, find savings, global offers, software trials, financing options, co-op funding, and other resources from the </a:t>
            </a:r>
            <a:r>
              <a:rPr lang="en-US" sz="800" u="sng" dirty="0" smtClean="0">
                <a:latin typeface="Arial" pitchFamily="34" charset="0"/>
                <a:cs typeface="Arial" pitchFamily="34" charset="0"/>
                <a:hlinkClick r:id="rId4"/>
              </a:rPr>
              <a:t>Global Promotions Directory.</a:t>
            </a:r>
            <a:endParaRPr lang="en-US" sz="800" dirty="0" smtClean="0">
              <a:latin typeface="Arial" pitchFamily="34" charset="0"/>
              <a:cs typeface="Arial" pitchFamily="34" charset="0"/>
            </a:endParaRP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Provide customers with technical and business oriented demos available through the </a:t>
            </a:r>
            <a:r>
              <a:rPr lang="en-US" sz="800" u="sng" dirty="0" smtClean="0">
                <a:latin typeface="Arial" pitchFamily="34" charset="0"/>
                <a:cs typeface="Arial" pitchFamily="34" charset="0"/>
                <a:hlinkClick r:id="rId5"/>
              </a:rPr>
              <a:t>Demo Showcase</a:t>
            </a:r>
            <a:r>
              <a:rPr lang="en-US" sz="800" dirty="0" smtClean="0">
                <a:latin typeface="Arial" pitchFamily="34" charset="0"/>
                <a:cs typeface="Arial" pitchFamily="34" charset="0"/>
              </a:rPr>
              <a:t> in the sales and marketing section of the Microsoft partner portal.  </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Close more deals by using the tools and compelling information that can help you beat the competition and make the most of every revenue-generating business opportunity from the </a:t>
            </a:r>
            <a:r>
              <a:rPr lang="en-US" sz="800" u="sng" dirty="0" smtClean="0">
                <a:latin typeface="Arial" pitchFamily="34" charset="0"/>
                <a:cs typeface="Arial" pitchFamily="34" charset="0"/>
                <a:hlinkClick r:id="rId6"/>
              </a:rPr>
              <a:t>Gear Up Sales Portal</a:t>
            </a:r>
            <a:r>
              <a:rPr lang="en-US" sz="800" dirty="0" smtClean="0">
                <a:latin typeface="Arial" pitchFamily="34" charset="0"/>
                <a:cs typeface="Arial" pitchFamily="34" charset="0"/>
              </a:rPr>
              <a:t> and the </a:t>
            </a:r>
            <a:r>
              <a:rPr lang="en-US" sz="800" u="sng" dirty="0" smtClean="0">
                <a:latin typeface="Arial" pitchFamily="34" charset="0"/>
                <a:cs typeface="Arial" pitchFamily="34" charset="0"/>
                <a:hlinkClick r:id="rId7"/>
              </a:rPr>
              <a:t>Sales Preparation</a:t>
            </a:r>
            <a:r>
              <a:rPr lang="en-US" sz="800" dirty="0" smtClean="0">
                <a:latin typeface="Arial" pitchFamily="34" charset="0"/>
                <a:cs typeface="Arial" pitchFamily="34" charset="0"/>
              </a:rPr>
              <a:t> portal.</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Take advantage of training materials on the </a:t>
            </a:r>
            <a:r>
              <a:rPr lang="en-US" sz="800" u="sng" dirty="0" smtClean="0">
                <a:latin typeface="Arial" pitchFamily="34" charset="0"/>
                <a:cs typeface="Arial" pitchFamily="34" charset="0"/>
                <a:hlinkClick r:id="rId8"/>
              </a:rPr>
              <a:t>Partner Learning Center</a:t>
            </a:r>
            <a:r>
              <a:rPr lang="en-US" sz="800" dirty="0" smtClean="0">
                <a:latin typeface="Arial" pitchFamily="34" charset="0"/>
                <a:cs typeface="Arial" pitchFamily="34" charset="0"/>
              </a:rPr>
              <a:t> and the </a:t>
            </a:r>
            <a:r>
              <a:rPr lang="en-US" sz="800" u="sng" dirty="0" smtClean="0">
                <a:latin typeface="Arial" pitchFamily="34" charset="0"/>
                <a:cs typeface="Arial" pitchFamily="34" charset="0"/>
                <a:hlinkClick r:id="rId9"/>
              </a:rPr>
              <a:t>OEM Partner Center</a:t>
            </a:r>
            <a:r>
              <a:rPr lang="en-US" sz="800" dirty="0" smtClean="0">
                <a:latin typeface="Arial" pitchFamily="34" charset="0"/>
                <a:cs typeface="Arial" pitchFamily="34" charset="0"/>
              </a:rPr>
              <a:t> to learn more about the latest products, such as Microsoft Office, Windows Mobile, and Essential Business Server.</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For Local OEMs and System Builders - Get technical training, sales assistance, pre-installation tips and all the resources you need to build and sell systems at the </a:t>
            </a:r>
            <a:r>
              <a:rPr lang="en-US" sz="800" u="sng" dirty="0" smtClean="0">
                <a:latin typeface="Arial" pitchFamily="34" charset="0"/>
                <a:cs typeface="Arial" pitchFamily="34" charset="0"/>
                <a:hlinkClick r:id="rId9"/>
              </a:rPr>
              <a:t>OEM Partner Center</a:t>
            </a:r>
            <a:r>
              <a:rPr lang="en-US" sz="800" dirty="0" smtClean="0">
                <a:latin typeface="Arial" pitchFamily="34" charset="0"/>
                <a:cs typeface="Arial" pitchFamily="34" charset="0"/>
              </a:rPr>
              <a:t>.</a:t>
            </a:r>
          </a:p>
          <a:p>
            <a:pPr>
              <a:lnSpc>
                <a:spcPct val="100000"/>
              </a:lnSpc>
              <a:spcBef>
                <a:spcPts val="0"/>
              </a:spcBef>
              <a:buFont typeface="Arial" pitchFamily="34" charset="0"/>
              <a:buChar char="•"/>
            </a:pPr>
            <a:endParaRPr lang="en-US" sz="800" b="1" dirty="0" smtClean="0">
              <a:latin typeface="Arial" pitchFamily="34" charset="0"/>
              <a:cs typeface="Arial" pitchFamily="34" charset="0"/>
            </a:endParaRPr>
          </a:p>
          <a:p>
            <a:pPr>
              <a:lnSpc>
                <a:spcPct val="100000"/>
              </a:lnSpc>
              <a:spcBef>
                <a:spcPts val="0"/>
              </a:spcBef>
            </a:pPr>
            <a:r>
              <a:rPr lang="en-US" sz="800" b="1" dirty="0" smtClean="0">
                <a:latin typeface="Arial" pitchFamily="34" charset="0"/>
                <a:cs typeface="Arial" pitchFamily="34" charset="0"/>
              </a:rPr>
              <a:t>Licensing and Financing</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Quickly select the most appropriate, economical Volume Licensing options for your customers with </a:t>
            </a:r>
            <a:r>
              <a:rPr lang="en-US" sz="800" u="sng" dirty="0" smtClean="0">
                <a:latin typeface="Arial" pitchFamily="34" charset="0"/>
                <a:cs typeface="Arial" pitchFamily="34" charset="0"/>
                <a:hlinkClick r:id="rId10"/>
              </a:rPr>
              <a:t>Microsoft LicenseWise for Volume Licensing</a:t>
            </a:r>
            <a:r>
              <a:rPr lang="en-US" sz="800" dirty="0" smtClean="0">
                <a:latin typeface="Arial" pitchFamily="34" charset="0"/>
                <a:cs typeface="Arial" pitchFamily="34" charset="0"/>
              </a:rPr>
              <a:t> or visit the </a:t>
            </a:r>
            <a:r>
              <a:rPr lang="en-US" sz="800" u="sng" dirty="0" smtClean="0">
                <a:latin typeface="Arial" pitchFamily="34" charset="0"/>
                <a:cs typeface="Arial" pitchFamily="34" charset="0"/>
                <a:hlinkClick r:id="rId9"/>
              </a:rPr>
              <a:t>OEM Partner Center</a:t>
            </a:r>
            <a:r>
              <a:rPr lang="en-US" sz="800" dirty="0" smtClean="0">
                <a:latin typeface="Arial" pitchFamily="34" charset="0"/>
                <a:cs typeface="Arial" pitchFamily="34" charset="0"/>
              </a:rPr>
              <a:t> for licensing options for OEM purchases.</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Take advantage of </a:t>
            </a:r>
            <a:r>
              <a:rPr lang="en-US" sz="800" u="sng" dirty="0" smtClean="0">
                <a:latin typeface="Arial" pitchFamily="34" charset="0"/>
                <a:cs typeface="Arial" pitchFamily="34" charset="0"/>
                <a:hlinkClick r:id="rId11"/>
              </a:rPr>
              <a:t>Microsoft Financing</a:t>
            </a:r>
            <a:r>
              <a:rPr lang="en-US" sz="800" dirty="0" smtClean="0">
                <a:latin typeface="Arial" pitchFamily="34" charset="0"/>
                <a:cs typeface="Arial" pitchFamily="34" charset="0"/>
              </a:rPr>
              <a:t> to provide your customers with help in financing their purchase of software, hardware, and services. </a:t>
            </a:r>
          </a:p>
          <a:p>
            <a:pPr>
              <a:lnSpc>
                <a:spcPct val="100000"/>
              </a:lnSpc>
              <a:spcBef>
                <a:spcPts val="0"/>
              </a:spcBef>
            </a:pPr>
            <a:endParaRPr lang="en-US" sz="800" dirty="0" smtClean="0">
              <a:latin typeface="Arial" pitchFamily="34" charset="0"/>
              <a:cs typeface="Arial" pitchFamily="34" charset="0"/>
            </a:endParaRPr>
          </a:p>
          <a:p>
            <a:pPr>
              <a:lnSpc>
                <a:spcPct val="100000"/>
              </a:lnSpc>
              <a:spcBef>
                <a:spcPts val="0"/>
              </a:spcBef>
            </a:pPr>
            <a:r>
              <a:rPr lang="en-US" sz="800" b="1" dirty="0" smtClean="0">
                <a:latin typeface="Arial" pitchFamily="34" charset="0"/>
                <a:cs typeface="Arial" pitchFamily="34" charset="0"/>
              </a:rPr>
              <a:t>Partner Community</a:t>
            </a:r>
          </a:p>
          <a:p>
            <a:pPr marL="187262" indent="-187262">
              <a:lnSpc>
                <a:spcPct val="100000"/>
              </a:lnSpc>
              <a:spcBef>
                <a:spcPts val="0"/>
              </a:spcBef>
              <a:buFont typeface="Arial" pitchFamily="34" charset="0"/>
              <a:buChar char="•"/>
            </a:pPr>
            <a:r>
              <a:rPr lang="en-US" sz="800" u="sng" dirty="0" smtClean="0">
                <a:latin typeface="Arial" pitchFamily="34" charset="0"/>
                <a:cs typeface="Arial" pitchFamily="34" charset="0"/>
                <a:hlinkClick r:id="rId12"/>
              </a:rPr>
              <a:t>Channel Builder</a:t>
            </a:r>
            <a:r>
              <a:rPr lang="en-US" sz="800" dirty="0" smtClean="0">
                <a:latin typeface="Arial" pitchFamily="34" charset="0"/>
                <a:cs typeface="Arial" pitchFamily="34" charset="0"/>
              </a:rPr>
              <a:t> enables you to create new partnerships, locate opportunities, and collaborate with other partners to help build new revenue.</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Leverage </a:t>
            </a:r>
            <a:r>
              <a:rPr lang="en-US" sz="800" u="sng" dirty="0" smtClean="0">
                <a:latin typeface="Arial" pitchFamily="34" charset="0"/>
                <a:cs typeface="Arial" pitchFamily="34" charset="0"/>
                <a:hlinkClick r:id="rId13"/>
              </a:rPr>
              <a:t>partner communities</a:t>
            </a:r>
            <a:r>
              <a:rPr lang="en-US" sz="800" dirty="0" smtClean="0">
                <a:latin typeface="Arial" pitchFamily="34" charset="0"/>
                <a:cs typeface="Arial" pitchFamily="34" charset="0"/>
              </a:rPr>
              <a:t> to connect and share ideas and best practices with other partners whose offerings and services complement your own. </a:t>
            </a:r>
          </a:p>
          <a:p>
            <a:pPr>
              <a:lnSpc>
                <a:spcPct val="100000"/>
              </a:lnSpc>
              <a:spcBef>
                <a:spcPts val="0"/>
              </a:spcBef>
            </a:pPr>
            <a:endParaRPr lang="en-US" sz="800" dirty="0" smtClean="0">
              <a:latin typeface="Arial" pitchFamily="34" charset="0"/>
              <a:cs typeface="Arial" pitchFamily="34" charset="0"/>
            </a:endParaRPr>
          </a:p>
          <a:p>
            <a:pPr>
              <a:lnSpc>
                <a:spcPct val="100000"/>
              </a:lnSpc>
              <a:spcBef>
                <a:spcPts val="0"/>
              </a:spcBef>
            </a:pPr>
            <a:r>
              <a:rPr lang="en-US" sz="800" b="1" dirty="0" smtClean="0">
                <a:latin typeface="Arial" pitchFamily="34" charset="0"/>
                <a:cs typeface="Arial" pitchFamily="34" charset="0"/>
              </a:rPr>
              <a:t>Business Planning</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Target your technology offerings at particular verticals by applying the resources in the </a:t>
            </a:r>
            <a:r>
              <a:rPr lang="en-US" sz="800" u="sng" dirty="0" smtClean="0">
                <a:latin typeface="Arial" pitchFamily="34" charset="0"/>
                <a:cs typeface="Arial" pitchFamily="34" charset="0"/>
                <a:hlinkClick r:id="rId14"/>
              </a:rPr>
              <a:t>Partner Vertical Resource Center.</a:t>
            </a:r>
            <a:r>
              <a:rPr lang="en-US" sz="800" dirty="0" smtClean="0">
                <a:latin typeface="Arial" pitchFamily="34" charset="0"/>
                <a:cs typeface="Arial" pitchFamily="34" charset="0"/>
              </a:rPr>
              <a:t> </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Use the </a:t>
            </a:r>
            <a:r>
              <a:rPr lang="en-US" sz="800" u="sng" dirty="0" smtClean="0">
                <a:latin typeface="Arial" pitchFamily="34" charset="0"/>
                <a:cs typeface="Arial" pitchFamily="34" charset="0"/>
                <a:hlinkClick r:id="rId15"/>
              </a:rPr>
              <a:t>Customer Satisfaction Index</a:t>
            </a:r>
            <a:r>
              <a:rPr lang="en-US" sz="800" dirty="0" smtClean="0">
                <a:latin typeface="Arial" pitchFamily="34" charset="0"/>
                <a:cs typeface="Arial" pitchFamily="34" charset="0"/>
              </a:rPr>
              <a:t> (CSAT) tool to stay informed about your customers’ satisfaction level at no extra charge.</a:t>
            </a:r>
          </a:p>
          <a:p>
            <a:pPr marL="187262" indent="-187262">
              <a:lnSpc>
                <a:spcPct val="100000"/>
              </a:lnSpc>
              <a:spcBef>
                <a:spcPts val="0"/>
              </a:spcBef>
              <a:buFont typeface="Arial" pitchFamily="34" charset="0"/>
              <a:buChar char="•"/>
            </a:pPr>
            <a:r>
              <a:rPr lang="en-US" sz="800" dirty="0" smtClean="0">
                <a:latin typeface="Arial" pitchFamily="34" charset="0"/>
                <a:cs typeface="Arial" pitchFamily="34" charset="0"/>
              </a:rPr>
              <a:t>Evaluate your business capabilities and opportunities, plan improvements, and make informed decisions about where to invest by utilizing Microsoft  </a:t>
            </a:r>
            <a:r>
              <a:rPr lang="en-US" sz="800" u="sng" dirty="0" smtClean="0">
                <a:latin typeface="Arial" pitchFamily="34" charset="0"/>
                <a:cs typeface="Arial" pitchFamily="34" charset="0"/>
                <a:hlinkClick r:id="rId16"/>
              </a:rPr>
              <a:t>profitability resources and tools</a:t>
            </a:r>
            <a:r>
              <a:rPr lang="en-US" sz="800" dirty="0" smtClean="0">
                <a:latin typeface="Arial" pitchFamily="34" charset="0"/>
                <a:cs typeface="Arial" pitchFamily="34" charset="0"/>
              </a:rPr>
              <a:t>.</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0DDDEED-5D17-410C-A340-F343088B55A4}"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32399AC2-B7BE-489E-946C-4F27CCDA2DF3}"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Follow the</a:t>
            </a:r>
            <a:r>
              <a:rPr lang="en-US" baseline="0" dirty="0" smtClean="0"/>
              <a:t> links to learn how to combine your hardware and service expertise with Microsoft products to realize new revenue opportunities.</a:t>
            </a:r>
            <a:endParaRPr lang="en-US" dirty="0"/>
          </a:p>
        </p:txBody>
      </p:sp>
      <p:sp>
        <p:nvSpPr>
          <p:cNvPr id="4" name="Slide Number Placeholder 3"/>
          <p:cNvSpPr>
            <a:spLocks noGrp="1"/>
          </p:cNvSpPr>
          <p:nvPr>
            <p:ph type="sldNum" sz="quarter" idx="10"/>
          </p:nvPr>
        </p:nvSpPr>
        <p:spPr/>
        <p:txBody>
          <a:bodyPr/>
          <a:lstStyle/>
          <a:p>
            <a:fld id="{70DDDEED-5D17-410C-A340-F343088B55A4}"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pPr defTabSz="936309">
              <a:defRPr/>
            </a:pPr>
            <a:r>
              <a:rPr lang="en-US" dirty="0" smtClean="0">
                <a:solidFill>
                  <a:schemeClr val="bg1"/>
                </a:solidFill>
                <a:latin typeface="Segoe UI" pitchFamily="34" charset="0"/>
                <a:cs typeface="Segoe UI" pitchFamily="34" charset="0"/>
              </a:rPr>
              <a:t>A few key decisions determine the best virtualization solution.</a:t>
            </a:r>
          </a:p>
          <a:p>
            <a:endParaRPr lang="en-US" dirty="0"/>
          </a:p>
        </p:txBody>
      </p:sp>
      <p:sp>
        <p:nvSpPr>
          <p:cNvPr id="4" name="Slide Number Placeholder 3"/>
          <p:cNvSpPr>
            <a:spLocks noGrp="1"/>
          </p:cNvSpPr>
          <p:nvPr>
            <p:ph type="sldNum" sz="quarter" idx="10"/>
          </p:nvPr>
        </p:nvSpPr>
        <p:spPr/>
        <p:txBody>
          <a:bodyPr/>
          <a:lstStyle/>
          <a:p>
            <a:fld id="{3A4970BA-0AB6-455D-9396-53C25021919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DDDEED-5D17-410C-A340-F343088B55A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Footnote</a:t>
            </a:r>
            <a:r>
              <a:rPr lang="en-US" baseline="0" dirty="0" smtClean="0"/>
              <a:t> opportunity #s</a:t>
            </a:r>
          </a:p>
          <a:p>
            <a:r>
              <a:rPr lang="en-US" baseline="0" dirty="0" smtClean="0"/>
              <a:t>The participating partner uplift was determined by looking at results in France and Germany and compared partners who participated in technical training with those that did not</a:t>
            </a:r>
          </a:p>
          <a:p>
            <a:endParaRPr lang="en-US" baseline="0" dirty="0" smtClean="0"/>
          </a:p>
          <a:p>
            <a:r>
              <a:rPr lang="en-US" baseline="0" dirty="0" smtClean="0"/>
              <a:t>61% virtualization</a:t>
            </a:r>
          </a:p>
          <a:p>
            <a:r>
              <a:rPr lang="en-US" sz="900" dirty="0" smtClean="0">
                <a:latin typeface="Segoe" pitchFamily="34" charset="0"/>
              </a:rPr>
              <a:t>Forrester</a:t>
            </a:r>
          </a:p>
          <a:p>
            <a:r>
              <a:rPr lang="en-US" sz="900" i="1" dirty="0" smtClean="0">
                <a:latin typeface="Segoe" pitchFamily="34" charset="0"/>
              </a:rPr>
              <a:t>February 27, 2009</a:t>
            </a:r>
            <a:endParaRPr lang="en-US" sz="900" dirty="0" smtClean="0">
              <a:latin typeface="Segoe" pitchFamily="34" charset="0"/>
            </a:endParaRPr>
          </a:p>
          <a:p>
            <a:r>
              <a:rPr lang="en-US" sz="900" i="1" dirty="0" smtClean="0">
                <a:latin typeface="Segoe" pitchFamily="34" charset="0"/>
              </a:rPr>
              <a:t>The State Of Emerging SMB Hardware Trends: 2008 To 2009</a:t>
            </a:r>
            <a:endParaRPr lang="en-US" sz="900" dirty="0" smtClean="0">
              <a:latin typeface="Segoe" pitchFamily="34" charset="0"/>
            </a:endParaRPr>
          </a:p>
          <a:p>
            <a:r>
              <a:rPr lang="en-US" sz="900" i="1" dirty="0" smtClean="0">
                <a:latin typeface="Segoe" pitchFamily="34" charset="0"/>
              </a:rPr>
              <a:t>Business Data Services North America And Europe</a:t>
            </a:r>
            <a:endParaRPr lang="en-US" sz="900" dirty="0" smtClean="0">
              <a:latin typeface="Segoe" pitchFamily="34" charset="0"/>
            </a:endParaRPr>
          </a:p>
          <a:p>
            <a:r>
              <a:rPr lang="en-US" sz="900" i="1" dirty="0" smtClean="0">
                <a:latin typeface="Segoe" pitchFamily="34" charset="0"/>
              </a:rPr>
              <a:t>by Frank E. Gillett</a:t>
            </a:r>
            <a:endParaRPr lang="en-US" sz="900" dirty="0" smtClean="0">
              <a:latin typeface="Segoe" pitchFamily="34" charset="0"/>
            </a:endParaRPr>
          </a:p>
          <a:p>
            <a:r>
              <a:rPr lang="en-US" sz="900" i="1" dirty="0" smtClean="0">
                <a:latin typeface="Segoe" pitchFamily="34" charset="0"/>
              </a:rPr>
              <a:t>with Christina Lee, Ellen Daley </a:t>
            </a:r>
            <a:endParaRPr lang="en-US" sz="900" dirty="0" smtClean="0">
              <a:latin typeface="Segoe" pitchFamily="34" charset="0"/>
            </a:endParaRPr>
          </a:p>
          <a:p>
            <a:r>
              <a:rPr lang="en-US" sz="900" i="1" u="sng" dirty="0" smtClean="0">
                <a:latin typeface="Segoe" pitchFamily="34" charset="0"/>
                <a:hlinkClick r:id="rId3"/>
              </a:rPr>
              <a:t>http://www.forrester.com/Research/Document/Excerpt/0,7211,45077,00.html</a:t>
            </a:r>
            <a:r>
              <a:rPr lang="en-US" sz="900" i="1" dirty="0" smtClean="0">
                <a:latin typeface="Segoe" pitchFamily="34" charset="0"/>
              </a:rPr>
              <a:t> </a:t>
            </a:r>
            <a:endParaRPr lang="en-US" sz="900" dirty="0" smtClean="0">
              <a:latin typeface="Segoe" pitchFamily="34" charset="0"/>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dirty="0" smtClean="0"/>
              <a:t>The ROK portfolio is made up of the most common server OS SKU’s we’re selling at this time. We</a:t>
            </a:r>
            <a:r>
              <a:rPr lang="en-US" baseline="0" dirty="0" smtClean="0"/>
              <a:t> </a:t>
            </a:r>
            <a:r>
              <a:rPr lang="en-US" dirty="0" smtClean="0"/>
              <a:t>have discontinued any SKU previous to Microsoft’s launch of R2 last year. We recently added the 64-bit versions, along with the Enterprise edition. So we now carry the full gamut of common Microsoft OS for server products lines. The only versions we don’t have ROK SKUs for are Web and Datacenter editions.</a:t>
            </a:r>
          </a:p>
          <a:p>
            <a:pPr eaLnBrk="1" hangingPunct="1"/>
            <a:r>
              <a:rPr lang="en-US" dirty="0" smtClean="0"/>
              <a:t>Every ROK SKU comes with the server software plus 5 CALs. That means if you buy two ROK SKUs for a customer, they get an automatic 10 CALs for their domain. Simple as that.</a:t>
            </a:r>
          </a:p>
          <a:p>
            <a:pPr eaLnBrk="1" hangingPunct="1"/>
            <a:r>
              <a:rPr lang="en-US" dirty="0" smtClean="0"/>
              <a:t>Now something that’s very important to understand about ROK is that it’s locked to the BIOS of OEM branded servers. In other words, it will work on a matching OEM, but will not install on another vendor’s system. It won’t work on a white box, and it won’t work on old server. It’s aimed at new hardware deployments.</a:t>
            </a:r>
          </a:p>
          <a:p>
            <a:pPr eaLnBrk="1" hangingPunct="1"/>
            <a:r>
              <a:rPr lang="en-US" dirty="0" smtClean="0"/>
              <a:t>ROK is purchased through the channel with an OEM branded SKU like any server option. You can stock it like any server option as well. I’m sure we’re all aware that some OEM software dictates that it must be on the same PO and in appropriate quantities with the hardware it’s designed for, but ROK can be procured on a different PO and in differing quantities than your OEM server hardware, thus categorizing it as an option at distribution.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sz="1000" dirty="0" smtClean="0"/>
              <a:t>Let’s talk about selling ROK. First off, why does an OEM even offer ROK?</a:t>
            </a:r>
          </a:p>
          <a:p>
            <a:pPr eaLnBrk="1" hangingPunct="1"/>
            <a:r>
              <a:rPr lang="en-US" sz="1000" dirty="0" smtClean="0"/>
              <a:t>I have seen all kinds of fancy slides that are full of forecasts, trends, pie charts, bar graphs, line plots, IDC and Forrest group statements and a lot of half truths it makes me sick. I have a great deal of distain for SMB marketing hoopla, so I’m not going to feed you one bit of it other than to say that an OEM is pretty darn sure there’s a huge market opportunity in the SMB space. I absolutely agree with that statement and we feel there’s a lot of growing room, especially in the white box and other non Open License arenas.</a:t>
            </a:r>
          </a:p>
          <a:p>
            <a:pPr eaLnBrk="1" hangingPunct="1"/>
            <a:r>
              <a:rPr lang="en-US" sz="1000" dirty="0" smtClean="0"/>
              <a:t>But when it comes down to it, the reason you as a reseller are going to sell the pants off of the Reseller Option Kit is because of the $$ wrapped around it. In a somewhat professional manner, let me elaborate.</a:t>
            </a:r>
          </a:p>
          <a:p>
            <a:pPr eaLnBrk="1" hangingPunct="1"/>
            <a:r>
              <a:rPr lang="en-US" sz="1000" b="1" i="1" dirty="0" smtClean="0"/>
              <a:t>The first point here is that it lowers your cost of acquisition:</a:t>
            </a:r>
            <a:r>
              <a:rPr lang="en-US" sz="1000" dirty="0" smtClean="0"/>
              <a:t> Being able to buy the server and OS together on the same PO is less expensive than buying them separately. In terms of internal personnel costs coupled with other hassles and fees associated with separate procurement engines, there’s some room to shave a little inefficiency off the top. The concept here is similar, it means saving money.</a:t>
            </a:r>
          </a:p>
          <a:p>
            <a:pPr eaLnBrk="1" hangingPunct="1"/>
            <a:r>
              <a:rPr lang="en-US" sz="1000" b="1" i="1" dirty="0" smtClean="0"/>
              <a:t>The second point is that it lowers your cost of inventory: </a:t>
            </a:r>
            <a:r>
              <a:rPr lang="en-US" sz="1000" dirty="0" smtClean="0"/>
              <a:t>I see two points of view on this, one is that if you make a large purchase and take large quantities of ROK in house, then you run the risk of inventory obsolescence because you don’t guarantee yourself a one to one relationship with hardware. It’s not a recommended approach, but it is viable and some resellers may squeeze better margin out of distribution by leveraging a larger purchase. To smooth it over, we’ve tried to pick the OS SKUs you’ll sell almost automatically; combine that with the world’s number one selling server line and you should be fine in liquidating your inventory. The second point of view is where the real security lies. That’s in just-in-time inventory through the channel. Just like most server options, ROK is available right now in the channel so you can get it as quickly as you need it and let the channel absorb the excess.</a:t>
            </a:r>
          </a:p>
          <a:p>
            <a:pPr eaLnBrk="1" hangingPunct="1"/>
            <a:r>
              <a:rPr lang="en-US" sz="1000" b="1" i="1" dirty="0" smtClean="0"/>
              <a:t>Third bullet point, it lowers your cost of support:</a:t>
            </a:r>
            <a:r>
              <a:rPr lang="en-US" sz="1000" dirty="0" smtClean="0"/>
              <a:t> With ROK, the end-user customer gets access to advanced technical support as well as 90 days of free telephone installation, configuration and set-up support. For both server and OS support, they only make one call: to the OEM. Microsoft requires partners to offer that 90-day support. You’re probably already a Microsoft partner, but so is the OEM; and by locking the OS down to the OEM product line and by slapping the OEM logo on the CD,  the participating OEM, gets to offer that 90-day support even though you resold the OS. </a:t>
            </a:r>
          </a:p>
          <a:p>
            <a:pPr eaLnBrk="1" hangingPunct="1"/>
            <a:r>
              <a:rPr lang="en-US" sz="1000" b="1" i="1" dirty="0" smtClean="0"/>
              <a:t>Last point is convenience: </a:t>
            </a:r>
            <a:r>
              <a:rPr lang="en-US" sz="1000" dirty="0" smtClean="0"/>
              <a:t>This is the simplest way to license --no entering of the product key because the OEM has set it up to pre-populate the product key during OS installation.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9AC2C-182C-4FBB-9FB1-ECE4AD934339}" type="slidenum">
              <a:rPr lang="en-US"/>
              <a:pPr/>
              <a:t>26</a:t>
            </a:fld>
            <a:endParaRPr lang="en-US" dirty="0"/>
          </a:p>
        </p:txBody>
      </p:sp>
      <p:sp>
        <p:nvSpPr>
          <p:cNvPr id="201730" name="Rectangle 2"/>
          <p:cNvSpPr>
            <a:spLocks noGrp="1" noRot="1" noChangeAspect="1" noChangeArrowheads="1" noTextEdit="1"/>
          </p:cNvSpPr>
          <p:nvPr>
            <p:ph type="sldImg"/>
          </p:nvPr>
        </p:nvSpPr>
        <p:spPr>
          <a:xfrm>
            <a:off x="1181100" y="695325"/>
            <a:ext cx="4648200" cy="3487738"/>
          </a:xfrm>
          <a:ln/>
        </p:spPr>
      </p:sp>
      <p:sp>
        <p:nvSpPr>
          <p:cNvPr id="201731" name="Rectangle 3"/>
          <p:cNvSpPr>
            <a:spLocks noGrp="1" noChangeArrowheads="1"/>
          </p:cNvSpPr>
          <p:nvPr>
            <p:ph type="body" idx="1"/>
          </p:nvPr>
        </p:nvSpPr>
        <p:spPr>
          <a:xfrm>
            <a:off x="701040" y="4416239"/>
            <a:ext cx="5608320" cy="4183461"/>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6309" fontAlgn="auto">
              <a:lnSpc>
                <a:spcPct val="100000"/>
              </a:lnSpc>
              <a:spcBef>
                <a:spcPts val="0"/>
              </a:spcBef>
              <a:spcAft>
                <a:spcPts val="0"/>
              </a:spcAft>
              <a:defRPr/>
            </a:pPr>
            <a:r>
              <a:rPr lang="en-US" dirty="0" smtClean="0"/>
              <a:t>Referrals are a great way to find new customers, but in tough economic times they may not be enough to keep your business growing. The Business Servers segment of the FY10 Business Value Campaign wants you to also be successful in your own demand generation activities, and offers you valuable prospecting and advertising support including Web banners and copy blocks for your digital advertising or Web site, and sales-call guidance. </a:t>
            </a:r>
            <a:endParaRPr lang="en-US" dirty="0" smtClean="0">
              <a:latin typeface="Segoe UI" pitchFamily="34" charset="0"/>
              <a:cs typeface="Segoe UI" pitchFamily="34" charset="0"/>
            </a:endParaRPr>
          </a:p>
          <a:p>
            <a:pPr defTabSz="936309" fontAlgn="auto">
              <a:lnSpc>
                <a:spcPct val="100000"/>
              </a:lnSpc>
              <a:spcBef>
                <a:spcPts val="0"/>
              </a:spcBef>
              <a:spcAft>
                <a:spcPts val="0"/>
              </a:spcAft>
              <a:defRPr/>
            </a:pPr>
            <a:endParaRPr lang="en-US" dirty="0" smtClean="0">
              <a:latin typeface="Arial" pitchFamily="34" charset="0"/>
              <a:cs typeface="Arial" pitchFamily="34" charset="0"/>
            </a:endParaRPr>
          </a:p>
          <a:p>
            <a:pPr defTabSz="936309" fontAlgn="auto">
              <a:lnSpc>
                <a:spcPct val="100000"/>
              </a:lnSpc>
              <a:spcBef>
                <a:spcPts val="0"/>
              </a:spcBef>
              <a:spcAft>
                <a:spcPts val="0"/>
              </a:spcAft>
              <a:defRPr/>
            </a:pPr>
            <a:r>
              <a:rPr lang="en-US" dirty="0" smtClean="0">
                <a:latin typeface="Arial" pitchFamily="34" charset="0"/>
                <a:cs typeface="Arial" pitchFamily="34" charset="0"/>
              </a:rPr>
              <a:t>This campaign is organized around two business scenarios that can help you target your sales efforts to best align with the customers’ most urgent business needs. Each scenario addresses a common customer pain, outlining a solution or set of solutions that resolves the need, and the ensuing customer benefits. </a:t>
            </a:r>
          </a:p>
          <a:p>
            <a:pPr defTabSz="936309" fontAlgn="auto">
              <a:lnSpc>
                <a:spcPct val="100000"/>
              </a:lnSpc>
              <a:spcBef>
                <a:spcPts val="0"/>
              </a:spcBef>
              <a:spcAft>
                <a:spcPts val="0"/>
              </a:spcAft>
              <a:defRPr/>
            </a:pPr>
            <a:endParaRPr lang="en-US" dirty="0" smtClean="0">
              <a:latin typeface="Arial" pitchFamily="34" charset="0"/>
              <a:cs typeface="Arial" pitchFamily="34" charset="0"/>
            </a:endParaRPr>
          </a:p>
          <a:p>
            <a:pPr defTabSz="936309">
              <a:lnSpc>
                <a:spcPct val="100000"/>
              </a:lnSpc>
              <a:defRPr/>
            </a:pPr>
            <a:r>
              <a:rPr lang="en-US" b="1" kern="1200" dirty="0" smtClean="0">
                <a:solidFill>
                  <a:schemeClr val="tx1"/>
                </a:solidFill>
                <a:latin typeface="Arial" pitchFamily="34" charset="0"/>
                <a:cs typeface="Arial" pitchFamily="34" charset="0"/>
              </a:rPr>
              <a:t>Save Time and Get Organized:</a:t>
            </a:r>
            <a:r>
              <a:rPr lang="en-US" b="1" kern="1200" baseline="0" dirty="0" smtClean="0">
                <a:solidFill>
                  <a:schemeClr val="tx1"/>
                </a:solidFill>
                <a:latin typeface="Arial" pitchFamily="34" charset="0"/>
                <a:cs typeface="Arial" pitchFamily="34" charset="0"/>
              </a:rPr>
              <a:t> </a:t>
            </a:r>
            <a:r>
              <a:rPr lang="en-US" dirty="0" smtClean="0"/>
              <a:t>Get more work done with fewer resources. Save time and money by improving employee productivity and increasing operational efficiencies. Reduce travel expenses and stay connected to colleagues, partners, and customers with easy-to-use remote access, mobility tools, and advanced communication and collaboration software.</a:t>
            </a:r>
            <a:endParaRPr lang="en-US" kern="0" dirty="0" smtClean="0">
              <a:latin typeface="Segoe UI" pitchFamily="34" charset="0"/>
              <a:cs typeface="Segoe UI" pitchFamily="34" charset="0"/>
            </a:endParaRPr>
          </a:p>
          <a:p>
            <a:pPr lvl="0">
              <a:lnSpc>
                <a:spcPct val="100000"/>
              </a:lnSpc>
            </a:pPr>
            <a:endParaRPr lang="en-US" kern="1200" dirty="0" smtClean="0">
              <a:solidFill>
                <a:schemeClr val="tx1"/>
              </a:solidFill>
              <a:latin typeface="Arial" pitchFamily="34" charset="0"/>
              <a:cs typeface="Arial" pitchFamily="34" charset="0"/>
            </a:endParaRPr>
          </a:p>
          <a:p>
            <a:pPr defTabSz="936309">
              <a:lnSpc>
                <a:spcPct val="100000"/>
              </a:lnSpc>
              <a:defRPr/>
            </a:pPr>
            <a:r>
              <a:rPr lang="en-US" b="1" kern="1200" dirty="0" smtClean="0">
                <a:solidFill>
                  <a:schemeClr val="tx1"/>
                </a:solidFill>
                <a:latin typeface="Arial" pitchFamily="34" charset="0"/>
                <a:cs typeface="Arial" pitchFamily="34" charset="0"/>
              </a:rPr>
              <a:t>Reduce IT Costs and Risks:</a:t>
            </a:r>
            <a:r>
              <a:rPr lang="en-US" b="1" kern="1200" baseline="0" dirty="0" smtClean="0">
                <a:solidFill>
                  <a:schemeClr val="tx1"/>
                </a:solidFill>
                <a:latin typeface="Arial" pitchFamily="34" charset="0"/>
                <a:cs typeface="Arial" pitchFamily="34" charset="0"/>
              </a:rPr>
              <a:t> </a:t>
            </a:r>
            <a:r>
              <a:rPr lang="en-US" dirty="0" smtClean="0"/>
              <a:t>Reduce cost and IT complexity by deploying high-value, easy-to-manage technology products that helps keep sensitive data protected, prevent data loss, and your systems active and available. Simplify your IT environment by using hosted platform services or Microsoft Online Services.</a:t>
            </a:r>
            <a:endParaRPr lang="en-US" dirty="0" smtClean="0">
              <a:latin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C0A294EE-253C-4216-B01F-F391726097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6309">
              <a:lnSpc>
                <a:spcPct val="100000"/>
              </a:lnSpc>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0DDDEED-5D17-410C-A340-F343088B55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D830B65-44FC-4174-9A46-C36BB1B2EEBA}" type="datetime8">
              <a:rPr lang="en-US" smtClean="0"/>
              <a:pPr/>
              <a:t>8/10/2009 5:13 PM</a:t>
            </a:fld>
            <a:endParaRPr lang="en-US"/>
          </a:p>
        </p:txBody>
      </p:sp>
      <p:sp>
        <p:nvSpPr>
          <p:cNvPr id="5" name="Slide Number Placeholder 4"/>
          <p:cNvSpPr>
            <a:spLocks noGrp="1"/>
          </p:cNvSpPr>
          <p:nvPr>
            <p:ph type="sldNum" sz="quarter" idx="11"/>
          </p:nvPr>
        </p:nvSpPr>
        <p:spPr/>
        <p:txBody>
          <a:bodyPr/>
          <a:lstStyle/>
          <a:p>
            <a:fld id="{32399AC2-B7BE-489E-946C-4F27CCDA2DF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D830B65-44FC-4174-9A46-C36BB1B2EEBA}" type="datetime8">
              <a:rPr lang="en-US" smtClean="0"/>
              <a:pPr/>
              <a:t>8/10/2009 5:13 PM</a:t>
            </a:fld>
            <a:endParaRPr lang="en-US"/>
          </a:p>
        </p:txBody>
      </p:sp>
      <p:sp>
        <p:nvSpPr>
          <p:cNvPr id="5" name="Slide Number Placeholder 4"/>
          <p:cNvSpPr>
            <a:spLocks noGrp="1"/>
          </p:cNvSpPr>
          <p:nvPr>
            <p:ph type="sldNum" sz="quarter" idx="11"/>
          </p:nvPr>
        </p:nvSpPr>
        <p:spPr/>
        <p:txBody>
          <a:bodyPr/>
          <a:lstStyle/>
          <a:p>
            <a:fld id="{32399AC2-B7BE-489E-946C-4F27CCDA2DF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D830B65-44FC-4174-9A46-C36BB1B2EEBA}" type="datetime8">
              <a:rPr lang="en-US" smtClean="0"/>
              <a:pPr/>
              <a:t>8/10/2009 5:13 PM</a:t>
            </a:fld>
            <a:endParaRPr lang="en-US"/>
          </a:p>
        </p:txBody>
      </p:sp>
      <p:sp>
        <p:nvSpPr>
          <p:cNvPr id="5" name="Slide Number Placeholder 4"/>
          <p:cNvSpPr>
            <a:spLocks noGrp="1"/>
          </p:cNvSpPr>
          <p:nvPr>
            <p:ph type="sldNum" sz="quarter" idx="11"/>
          </p:nvPr>
        </p:nvSpPr>
        <p:spPr/>
        <p:txBody>
          <a:bodyPr/>
          <a:lstStyle/>
          <a:p>
            <a:fld id="{32399AC2-B7BE-489E-946C-4F27CCDA2DF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6309" fontAlgn="auto">
              <a:lnSpc>
                <a:spcPct val="100000"/>
              </a:lnSpc>
              <a:spcBef>
                <a:spcPts val="0"/>
              </a:spcBef>
              <a:spcAft>
                <a:spcPts val="0"/>
              </a:spcAft>
              <a:defRPr/>
            </a:pPr>
            <a:r>
              <a:rPr lang="en-US" dirty="0" smtClean="0">
                <a:cs typeface="Arial" pitchFamily="34" charset="0"/>
              </a:rPr>
              <a:t>Help</a:t>
            </a:r>
            <a:r>
              <a:rPr lang="en-US" baseline="0" dirty="0" smtClean="0">
                <a:cs typeface="Arial" pitchFamily="34" charset="0"/>
              </a:rPr>
              <a:t> customers i</a:t>
            </a:r>
            <a:r>
              <a:rPr lang="en-US" dirty="0" smtClean="0">
                <a:cs typeface="Arial" pitchFamily="34" charset="0"/>
              </a:rPr>
              <a:t>mprove employee productivity and get more work done with fewer resources whether they are in the office, at home or on the road.</a:t>
            </a:r>
          </a:p>
          <a:p>
            <a:endParaRPr lang="en-US" b="1" dirty="0" smtClean="0">
              <a:cs typeface="Arial" pitchFamily="34" charset="0"/>
            </a:endParaRPr>
          </a:p>
          <a:p>
            <a:pPr defTabSz="936309" fontAlgn="auto">
              <a:lnSpc>
                <a:spcPct val="100000"/>
              </a:lnSpc>
              <a:spcBef>
                <a:spcPts val="0"/>
              </a:spcBef>
              <a:spcAft>
                <a:spcPts val="0"/>
              </a:spcAft>
              <a:defRPr/>
            </a:pPr>
            <a:r>
              <a:rPr lang="en-US" kern="1200" dirty="0" smtClean="0">
                <a:solidFill>
                  <a:schemeClr val="tx1"/>
                </a:solidFill>
                <a:ea typeface="+mn-ea"/>
                <a:cs typeface="+mn-cs"/>
              </a:rPr>
              <a:t>Microsoft</a:t>
            </a:r>
            <a:r>
              <a:rPr lang="en-US" kern="1200" baseline="0" dirty="0" smtClean="0">
                <a:solidFill>
                  <a:schemeClr val="tx1"/>
                </a:solidFill>
                <a:ea typeface="+mn-ea"/>
                <a:cs typeface="+mn-cs"/>
              </a:rPr>
              <a:t> Business Server technologies </a:t>
            </a:r>
            <a:r>
              <a:rPr lang="en-US" kern="1200" dirty="0" smtClean="0">
                <a:solidFill>
                  <a:schemeClr val="tx1"/>
                </a:solidFill>
                <a:ea typeface="+mn-ea"/>
                <a:cs typeface="+mn-cs"/>
              </a:rPr>
              <a:t>help SMBs increase productivity and improve communication by making personal and customer information easier to access and share from multiple devices and platforms.</a:t>
            </a:r>
          </a:p>
          <a:p>
            <a:endParaRPr lang="en-US" b="1" dirty="0" smtClean="0">
              <a:cs typeface="Arial" pitchFamily="34" charset="0"/>
            </a:endParaRPr>
          </a:p>
        </p:txBody>
      </p:sp>
      <p:sp>
        <p:nvSpPr>
          <p:cNvPr id="4" name="Slide Number Placeholder 3"/>
          <p:cNvSpPr>
            <a:spLocks noGrp="1"/>
          </p:cNvSpPr>
          <p:nvPr>
            <p:ph type="sldNum" sz="quarter" idx="10"/>
          </p:nvPr>
        </p:nvSpPr>
        <p:spPr/>
        <p:txBody>
          <a:bodyPr/>
          <a:lstStyle/>
          <a:p>
            <a:fld id="{70DDDEED-5D17-410C-A340-F343088B55A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Aft>
                <a:spcPts val="3686"/>
              </a:spcAft>
            </a:pPr>
            <a:r>
              <a:rPr lang="en-US" dirty="0" smtClean="0"/>
              <a:t>Read articles about how partnering with Microsoft helps you and your customers in today’s rapidly changing economy.</a:t>
            </a:r>
          </a:p>
          <a:p>
            <a:pPr>
              <a:lnSpc>
                <a:spcPct val="100000"/>
              </a:lnSpc>
              <a:spcAft>
                <a:spcPts val="3686"/>
              </a:spcAft>
            </a:pPr>
            <a:endParaRPr lang="en-US" dirty="0"/>
          </a:p>
        </p:txBody>
      </p:sp>
      <p:sp>
        <p:nvSpPr>
          <p:cNvPr id="5" name="Slide Number Placeholder 4"/>
          <p:cNvSpPr>
            <a:spLocks noGrp="1"/>
          </p:cNvSpPr>
          <p:nvPr>
            <p:ph type="sldNum" sz="quarter" idx="11"/>
          </p:nvPr>
        </p:nvSpPr>
        <p:spPr/>
        <p:txBody>
          <a:bodyPr/>
          <a:lstStyle/>
          <a:p>
            <a:fld id="{32399AC2-B7BE-489E-946C-4F27CCDA2DF3}"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570016" y="1276388"/>
            <a:ext cx="4925188" cy="1255728"/>
          </a:xfrm>
        </p:spPr>
        <p:txBody>
          <a:bodyPr anchor="ctr" anchorCtr="0"/>
          <a:lstStyle>
            <a:lvl1pPr algn="l">
              <a:defRPr sz="4200" b="0">
                <a:solidFill>
                  <a:schemeClr val="accent1"/>
                </a:solidFill>
                <a:latin typeface="Segoe UI" pitchFamily="34" charset="0"/>
                <a:cs typeface="Segoe UI" pitchFamily="34" charset="0"/>
              </a:defRPr>
            </a:lvl1pPr>
          </a:lstStyle>
          <a:p>
            <a:r>
              <a:rPr lang="en-US" dirty="0"/>
              <a:t>Click to edit Master title style</a:t>
            </a:r>
          </a:p>
        </p:txBody>
      </p:sp>
      <p:sp>
        <p:nvSpPr>
          <p:cNvPr id="165891" name="Rectangle 3"/>
          <p:cNvSpPr>
            <a:spLocks noGrp="1" noChangeArrowheads="1"/>
          </p:cNvSpPr>
          <p:nvPr>
            <p:ph type="subTitle" idx="1"/>
          </p:nvPr>
        </p:nvSpPr>
        <p:spPr>
          <a:xfrm>
            <a:off x="914393" y="3780139"/>
            <a:ext cx="4129542" cy="757130"/>
          </a:xfrm>
        </p:spPr>
        <p:txBody>
          <a:bodyPr anchor="t" anchorCtr="0"/>
          <a:lstStyle>
            <a:lvl1pPr marL="0" indent="0" algn="l">
              <a:spcBef>
                <a:spcPct val="0"/>
              </a:spcBef>
              <a:buFont typeface="Wingdings" pitchFamily="2" charset="2"/>
              <a:buNone/>
              <a:defRPr sz="2400">
                <a:solidFill>
                  <a:schemeClr val="tx1">
                    <a:lumMod val="75000"/>
                    <a:lumOff val="25000"/>
                  </a:schemeClr>
                </a:solidFill>
                <a:latin typeface="Segoe UI" pitchFamily="34" charset="0"/>
                <a:cs typeface="Segoe UI" pitchFamily="34" charset="0"/>
              </a:defRPr>
            </a:lvl1pPr>
          </a:lstStyle>
          <a:p>
            <a:r>
              <a:rPr lang="en-US" dirty="0"/>
              <a:t>Click to edit Master subtitle style</a:t>
            </a:r>
          </a:p>
        </p:txBody>
      </p:sp>
      <p:pic>
        <p:nvPicPr>
          <p:cNvPr id="1026" name="Picture 2" descr="C:\Users\RoseH\Desktop\SMS&amp;P Mini Campaigns\#1105 Business Servers\BS To-partner sales presentation\MSIT08_Chester_02 cut-out.png"/>
          <p:cNvPicPr>
            <a:picLocks noChangeAspect="1" noChangeArrowheads="1"/>
          </p:cNvPicPr>
          <p:nvPr userDrawn="1"/>
        </p:nvPicPr>
        <p:blipFill>
          <a:blip r:embed="rId3" cstate="print"/>
          <a:srcRect/>
          <a:stretch>
            <a:fillRect/>
          </a:stretch>
        </p:blipFill>
        <p:spPr bwMode="auto">
          <a:xfrm>
            <a:off x="5398415" y="505927"/>
            <a:ext cx="3734827" cy="6352073"/>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231775"/>
            <a:ext cx="2098675" cy="3127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31775"/>
            <a:ext cx="6148388" cy="312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9574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9725"/>
            <a:ext cx="8393113" cy="674031"/>
          </a:xfrm>
        </p:spPr>
        <p:txBody>
          <a:bodyPr/>
          <a:lstStyle>
            <a:lvl1pPr>
              <a:defRPr sz="4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00329"/>
          </a:xfrm>
        </p:spPr>
        <p:txBody>
          <a:bodyPr/>
          <a:lstStyle>
            <a:lvl1pPr algn="l">
              <a:defRPr sz="4000" b="1" cap="all" spc="0" baseline="0"/>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417638"/>
            <a:ext cx="4117975"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8"/>
            <a:ext cx="4117975"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6331"/>
          </a:xfrm>
        </p:spPr>
        <p:txBody>
          <a:bodyPr anchor="b"/>
          <a:lstStyle>
            <a:lvl1pPr algn="l">
              <a:defRPr sz="2000" b="1" spc="0" baseline="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nchor="b"/>
          <a:lstStyle>
            <a:lvl1pPr algn="l">
              <a:defRPr sz="2000" b="1" spc="0" baseline="0"/>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384175" y="339725"/>
            <a:ext cx="8393113" cy="674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64867" name="Rectangle 3"/>
          <p:cNvSpPr>
            <a:spLocks noGrp="1" noChangeArrowheads="1"/>
          </p:cNvSpPr>
          <p:nvPr>
            <p:ph type="body" idx="1"/>
          </p:nvPr>
        </p:nvSpPr>
        <p:spPr bwMode="auto">
          <a:xfrm>
            <a:off x="377825" y="1417638"/>
            <a:ext cx="8388350" cy="1994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4200" spc="-100" baseline="0">
          <a:solidFill>
            <a:schemeClr val="accent1"/>
          </a:solidFill>
          <a:latin typeface="Segoe UI" pitchFamily="34" charset="0"/>
          <a:ea typeface="+mj-ea"/>
          <a:cs typeface="Segoe UI" pitchFamily="34" charset="0"/>
        </a:defRPr>
      </a:lvl1pPr>
      <a:lvl2pPr algn="l" rtl="0" fontAlgn="base">
        <a:lnSpc>
          <a:spcPct val="90000"/>
        </a:lnSpc>
        <a:spcBef>
          <a:spcPct val="0"/>
        </a:spcBef>
        <a:spcAft>
          <a:spcPct val="0"/>
        </a:spcAft>
        <a:defRPr sz="4400">
          <a:solidFill>
            <a:schemeClr val="tx2"/>
          </a:solidFill>
          <a:latin typeface="Arial" charset="0"/>
        </a:defRPr>
      </a:lvl2pPr>
      <a:lvl3pPr algn="l" rtl="0" fontAlgn="base">
        <a:lnSpc>
          <a:spcPct val="90000"/>
        </a:lnSpc>
        <a:spcBef>
          <a:spcPct val="0"/>
        </a:spcBef>
        <a:spcAft>
          <a:spcPct val="0"/>
        </a:spcAft>
        <a:defRPr sz="4400">
          <a:solidFill>
            <a:schemeClr val="tx2"/>
          </a:solidFill>
          <a:latin typeface="Arial" charset="0"/>
        </a:defRPr>
      </a:lvl3pPr>
      <a:lvl4pPr algn="l" rtl="0" fontAlgn="base">
        <a:lnSpc>
          <a:spcPct val="90000"/>
        </a:lnSpc>
        <a:spcBef>
          <a:spcPct val="0"/>
        </a:spcBef>
        <a:spcAft>
          <a:spcPct val="0"/>
        </a:spcAft>
        <a:defRPr sz="4400">
          <a:solidFill>
            <a:schemeClr val="tx2"/>
          </a:solidFill>
          <a:latin typeface="Arial" charset="0"/>
        </a:defRPr>
      </a:lvl4pPr>
      <a:lvl5pPr algn="l" rtl="0" fontAlgn="base">
        <a:lnSpc>
          <a:spcPct val="90000"/>
        </a:lnSpc>
        <a:spcBef>
          <a:spcPct val="0"/>
        </a:spcBef>
        <a:spcAft>
          <a:spcPct val="0"/>
        </a:spcAft>
        <a:defRPr sz="4400">
          <a:solidFill>
            <a:schemeClr val="tx2"/>
          </a:solidFill>
          <a:latin typeface="Arial" charset="0"/>
        </a:defRPr>
      </a:lvl5pPr>
      <a:lvl6pPr marL="457200" algn="l" rtl="0" fontAlgn="base">
        <a:lnSpc>
          <a:spcPct val="90000"/>
        </a:lnSpc>
        <a:spcBef>
          <a:spcPct val="0"/>
        </a:spcBef>
        <a:spcAft>
          <a:spcPct val="0"/>
        </a:spcAft>
        <a:defRPr sz="4400">
          <a:solidFill>
            <a:schemeClr val="tx2"/>
          </a:solidFill>
          <a:latin typeface="Arial" charset="0"/>
        </a:defRPr>
      </a:lvl6pPr>
      <a:lvl7pPr marL="914400" algn="l" rtl="0" fontAlgn="base">
        <a:lnSpc>
          <a:spcPct val="90000"/>
        </a:lnSpc>
        <a:spcBef>
          <a:spcPct val="0"/>
        </a:spcBef>
        <a:spcAft>
          <a:spcPct val="0"/>
        </a:spcAft>
        <a:defRPr sz="4400">
          <a:solidFill>
            <a:schemeClr val="tx2"/>
          </a:solidFill>
          <a:latin typeface="Arial" charset="0"/>
        </a:defRPr>
      </a:lvl7pPr>
      <a:lvl8pPr marL="1371600" algn="l" rtl="0" fontAlgn="base">
        <a:lnSpc>
          <a:spcPct val="90000"/>
        </a:lnSpc>
        <a:spcBef>
          <a:spcPct val="0"/>
        </a:spcBef>
        <a:spcAft>
          <a:spcPct val="0"/>
        </a:spcAft>
        <a:defRPr sz="4400">
          <a:solidFill>
            <a:schemeClr val="tx2"/>
          </a:solidFill>
          <a:latin typeface="Arial" charset="0"/>
        </a:defRPr>
      </a:lvl8pPr>
      <a:lvl9pPr marL="1828800" algn="l" rtl="0" fontAlgn="base">
        <a:lnSpc>
          <a:spcPct val="90000"/>
        </a:lnSpc>
        <a:spcBef>
          <a:spcPct val="0"/>
        </a:spcBef>
        <a:spcAft>
          <a:spcPct val="0"/>
        </a:spcAft>
        <a:defRPr sz="4400">
          <a:solidFill>
            <a:schemeClr val="tx2"/>
          </a:solidFill>
          <a:latin typeface="Arial" charset="0"/>
        </a:defRPr>
      </a:lvl9pPr>
    </p:titleStyle>
    <p:bodyStyle>
      <a:lvl1pPr marL="401638" indent="-401638" algn="l" rtl="0" fontAlgn="base">
        <a:lnSpc>
          <a:spcPct val="90000"/>
        </a:lnSpc>
        <a:spcBef>
          <a:spcPct val="30000"/>
        </a:spcBef>
        <a:spcAft>
          <a:spcPct val="0"/>
        </a:spcAft>
        <a:buClr>
          <a:schemeClr val="accent1">
            <a:lumMod val="60000"/>
            <a:lumOff val="40000"/>
          </a:schemeClr>
        </a:buClr>
        <a:buSzPct val="85000"/>
        <a:buFont typeface="Wingdings" pitchFamily="2" charset="2"/>
        <a:buChar char=""/>
        <a:defRPr sz="2800">
          <a:solidFill>
            <a:schemeClr val="tx1"/>
          </a:solidFill>
          <a:latin typeface="Segoe UI" pitchFamily="34" charset="0"/>
          <a:ea typeface="+mn-ea"/>
          <a:cs typeface="Segoe UI" pitchFamily="34" charset="0"/>
        </a:defRPr>
      </a:lvl1pPr>
      <a:lvl2pPr marL="741363" indent="-339725" algn="l" rtl="0" fontAlgn="base">
        <a:lnSpc>
          <a:spcPct val="90000"/>
        </a:lnSpc>
        <a:spcBef>
          <a:spcPct val="30000"/>
        </a:spcBef>
        <a:spcAft>
          <a:spcPct val="0"/>
        </a:spcAft>
        <a:buClr>
          <a:schemeClr val="accent1">
            <a:lumMod val="60000"/>
            <a:lumOff val="40000"/>
          </a:schemeClr>
        </a:buClr>
        <a:buSzPct val="70000"/>
        <a:buFont typeface="Wingdings" pitchFamily="2" charset="2"/>
        <a:buChar char=""/>
        <a:defRPr sz="2400">
          <a:solidFill>
            <a:schemeClr val="tx1"/>
          </a:solidFill>
          <a:latin typeface="Segoe UI" pitchFamily="34" charset="0"/>
          <a:cs typeface="Segoe UI" pitchFamily="34" charset="0"/>
        </a:defRPr>
      </a:lvl2pPr>
      <a:lvl3pPr marL="1087438" indent="-328613" algn="l" rtl="0" fontAlgn="base">
        <a:lnSpc>
          <a:spcPct val="90000"/>
        </a:lnSpc>
        <a:spcBef>
          <a:spcPct val="30000"/>
        </a:spcBef>
        <a:spcAft>
          <a:spcPct val="0"/>
        </a:spcAft>
        <a:buClr>
          <a:schemeClr val="accent1">
            <a:lumMod val="60000"/>
            <a:lumOff val="40000"/>
          </a:schemeClr>
        </a:buClr>
        <a:buSzPct val="70000"/>
        <a:buFont typeface="Wingdings" pitchFamily="2" charset="2"/>
        <a:buChar char=""/>
        <a:defRPr sz="2000">
          <a:solidFill>
            <a:schemeClr val="tx1"/>
          </a:solidFill>
          <a:latin typeface="Segoe UI" pitchFamily="34" charset="0"/>
          <a:cs typeface="Segoe UI" pitchFamily="34" charset="0"/>
        </a:defRPr>
      </a:lvl3pPr>
      <a:lvl4pPr marL="1427163" indent="-339725" algn="l" rtl="0" fontAlgn="base">
        <a:lnSpc>
          <a:spcPct val="90000"/>
        </a:lnSpc>
        <a:spcBef>
          <a:spcPct val="30000"/>
        </a:spcBef>
        <a:spcAft>
          <a:spcPct val="0"/>
        </a:spcAft>
        <a:buClr>
          <a:schemeClr val="accent1">
            <a:lumMod val="60000"/>
            <a:lumOff val="40000"/>
          </a:schemeClr>
        </a:buClr>
        <a:buSzPct val="70000"/>
        <a:buFont typeface="Wingdings" pitchFamily="2" charset="2"/>
        <a:buChar char=""/>
        <a:defRPr sz="1800">
          <a:solidFill>
            <a:schemeClr val="tx1"/>
          </a:solidFill>
          <a:latin typeface="Segoe UI" pitchFamily="34" charset="0"/>
          <a:cs typeface="Segoe UI" pitchFamily="34" charset="0"/>
        </a:defRPr>
      </a:lvl4pPr>
      <a:lvl5pPr marL="1755775" indent="-311150" algn="l" rtl="0" fontAlgn="base">
        <a:lnSpc>
          <a:spcPct val="90000"/>
        </a:lnSpc>
        <a:spcBef>
          <a:spcPct val="30000"/>
        </a:spcBef>
        <a:spcAft>
          <a:spcPct val="0"/>
        </a:spcAft>
        <a:buClr>
          <a:schemeClr val="accent1">
            <a:lumMod val="60000"/>
            <a:lumOff val="40000"/>
          </a:schemeClr>
        </a:buClr>
        <a:buSzPct val="70000"/>
        <a:buFont typeface="Wingdings" pitchFamily="2" charset="2"/>
        <a:buChar char=""/>
        <a:defRPr sz="1800">
          <a:solidFill>
            <a:schemeClr val="tx1"/>
          </a:solidFill>
          <a:latin typeface="Segoe UI" pitchFamily="34" charset="0"/>
          <a:cs typeface="Segoe UI" pitchFamily="34" charset="0"/>
        </a:defRPr>
      </a:lvl5pPr>
      <a:lvl6pPr marL="2338388" indent="-336550" algn="l" rtl="0" fontAlgn="base">
        <a:lnSpc>
          <a:spcPct val="90000"/>
        </a:lnSpc>
        <a:spcBef>
          <a:spcPct val="30000"/>
        </a:spcBef>
        <a:spcAft>
          <a:spcPct val="0"/>
        </a:spcAft>
        <a:buClr>
          <a:schemeClr val="tx2"/>
        </a:buClr>
        <a:buSzPct val="70000"/>
        <a:buFont typeface="Wingdings" pitchFamily="2" charset="2"/>
        <a:buBlip>
          <a:blip r:embed="rId15"/>
        </a:buBlip>
        <a:defRPr>
          <a:solidFill>
            <a:schemeClr val="tx1"/>
          </a:solidFill>
          <a:latin typeface="+mn-lt"/>
        </a:defRPr>
      </a:lvl6pPr>
      <a:lvl7pPr marL="2795588" indent="-336550" algn="l" rtl="0" fontAlgn="base">
        <a:lnSpc>
          <a:spcPct val="90000"/>
        </a:lnSpc>
        <a:spcBef>
          <a:spcPct val="30000"/>
        </a:spcBef>
        <a:spcAft>
          <a:spcPct val="0"/>
        </a:spcAft>
        <a:buClr>
          <a:schemeClr val="tx2"/>
        </a:buClr>
        <a:buSzPct val="70000"/>
        <a:buFont typeface="Wingdings" pitchFamily="2" charset="2"/>
        <a:buBlip>
          <a:blip r:embed="rId15"/>
        </a:buBlip>
        <a:defRPr>
          <a:solidFill>
            <a:schemeClr val="tx1"/>
          </a:solidFill>
          <a:latin typeface="+mn-lt"/>
        </a:defRPr>
      </a:lvl7pPr>
      <a:lvl8pPr marL="3252788" indent="-336550" algn="l" rtl="0" fontAlgn="base">
        <a:lnSpc>
          <a:spcPct val="90000"/>
        </a:lnSpc>
        <a:spcBef>
          <a:spcPct val="30000"/>
        </a:spcBef>
        <a:spcAft>
          <a:spcPct val="0"/>
        </a:spcAft>
        <a:buClr>
          <a:schemeClr val="tx2"/>
        </a:buClr>
        <a:buSzPct val="70000"/>
        <a:buFont typeface="Wingdings" pitchFamily="2" charset="2"/>
        <a:buBlip>
          <a:blip r:embed="rId15"/>
        </a:buBlip>
        <a:defRPr>
          <a:solidFill>
            <a:schemeClr val="tx1"/>
          </a:solidFill>
          <a:latin typeface="+mn-lt"/>
        </a:defRPr>
      </a:lvl8pPr>
      <a:lvl9pPr marL="3709988" indent="-336550" algn="l" rtl="0" fontAlgn="base">
        <a:lnSpc>
          <a:spcPct val="90000"/>
        </a:lnSpc>
        <a:spcBef>
          <a:spcPct val="30000"/>
        </a:spcBef>
        <a:spcAft>
          <a:spcPct val="0"/>
        </a:spcAft>
        <a:buClr>
          <a:schemeClr val="tx2"/>
        </a:buClr>
        <a:buSzPct val="70000"/>
        <a:buFont typeface="Wingdings" pitchFamily="2" charset="2"/>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artner.microsoft.com/40091222" TargetMode="External"/><Relationship Id="rId5" Type="http://schemas.openxmlformats.org/officeDocument/2006/relationships/hyperlink" Target="https://partner.microsoft.com/40097663" TargetMode="External"/><Relationship Id="rId4" Type="http://schemas.openxmlformats.org/officeDocument/2006/relationships/hyperlink" Target="https://partner.microsoft.com/global/program/programoverview/programbenefits/partnerstor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microsoft.com/casestudies/Case_Study_Detail.aspx?casestudyid=4000003944" TargetMode="External"/><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microsoft.com/casestudies/Case_Study_Detail.aspx?CaseStudyID=4000002878"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www.microsoft.com/casestudies/Case_Study_Detail.aspx?casestudyid=4000004392" TargetMode="External"/><Relationship Id="rId4" Type="http://schemas.openxmlformats.org/officeDocument/2006/relationships/hyperlink" Target="http://www.microsoft.com/casestudies/Case_Study_Detail.aspx?CaseStudyID=4000001785http://www.microsoft.com/casestudies/www.carsonvalleygolf.com" TargetMode="External"/><Relationship Id="rId9" Type="http://schemas.openxmlformats.org/officeDocument/2006/relationships/hyperlink" Target="http://www.microsoft.com/casestudies/Case_Study_Detail.aspx?casestudyid=4000000734http://www.windrushfrozen.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partner.microsoft.com/global/windowsserver" TargetMode="External"/><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artner.microsoft.com/40059346" TargetMode="External"/><Relationship Id="rId5" Type="http://schemas.openxmlformats.org/officeDocument/2006/relationships/hyperlink" Target="http://oem.microsoft.com/BusinessServers" TargetMode="External"/><Relationship Id="rId4" Type="http://schemas.openxmlformats.org/officeDocument/2006/relationships/hyperlink" Target="https://partner.microsoft.com/BTA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oem.microsoft.com/BusinessServers" TargetMode="External"/><Relationship Id="rId13" Type="http://schemas.openxmlformats.org/officeDocument/2006/relationships/hyperlink" Target="https://www.microsoftfinancing.com/" TargetMode="External"/><Relationship Id="rId18" Type="http://schemas.openxmlformats.org/officeDocument/2006/relationships/hyperlink" Target="https://www.serveroffer.com/en-us/home.aspx" TargetMode="External"/><Relationship Id="rId3" Type="http://schemas.openxmlformats.org/officeDocument/2006/relationships/image" Target="../media/image5.png"/><Relationship Id="rId21" Type="http://schemas.openxmlformats.org/officeDocument/2006/relationships/hyperlink" Target="https://partner.microsoft.com/global/40011230?PS=3" TargetMode="External"/><Relationship Id="rId7" Type="http://schemas.openxmlformats.org/officeDocument/2006/relationships/hyperlink" Target="https://training.partner.microsoft.com/plc/noauth.aspx?site=US&amp;lang=en&amp;redirect=false" TargetMode="External"/><Relationship Id="rId12" Type="http://schemas.openxmlformats.org/officeDocument/2006/relationships/hyperlink" Target="https://www.microsoftfinancing.com/smartpaypromo.aspx" TargetMode="External"/><Relationship Id="rId17" Type="http://schemas.openxmlformats.org/officeDocument/2006/relationships/hyperlink" Target="https://www.serveroffer.com/" TargetMode="External"/><Relationship Id="rId2" Type="http://schemas.openxmlformats.org/officeDocument/2006/relationships/notesSlide" Target="../notesSlides/notesSlide16.xml"/><Relationship Id="rId16" Type="http://schemas.openxmlformats.org/officeDocument/2006/relationships/hyperlink" Target="https://partner.microsoft.com/global/40029037" TargetMode="External"/><Relationship Id="rId20" Type="http://schemas.openxmlformats.org/officeDocument/2006/relationships/hyperlink" Target="https://partner.microsoft.com/global/40020485?PS=3" TargetMode="External"/><Relationship Id="rId1" Type="http://schemas.openxmlformats.org/officeDocument/2006/relationships/slideLayout" Target="../slideLayouts/slideLayout6.xml"/><Relationship Id="rId6" Type="http://schemas.openxmlformats.org/officeDocument/2006/relationships/hyperlink" Target="http://oem.microsoft.com/script/contentpage.aspx?pageid=1" TargetMode="External"/><Relationship Id="rId11" Type="http://schemas.openxmlformats.org/officeDocument/2006/relationships/hyperlink" Target="https://partner.microsoft.com/40017359" TargetMode="External"/><Relationship Id="rId24" Type="http://schemas.openxmlformats.org/officeDocument/2006/relationships/image" Target="../media/image22.png"/><Relationship Id="rId5" Type="http://schemas.openxmlformats.org/officeDocument/2006/relationships/hyperlink" Target="https://partner.microsoft.com/global/partnermarketingcenter" TargetMode="External"/><Relationship Id="rId15" Type="http://schemas.openxmlformats.org/officeDocument/2006/relationships/hyperlink" Target="https://partner.microsoft.com/40059346" TargetMode="External"/><Relationship Id="rId23" Type="http://schemas.openxmlformats.org/officeDocument/2006/relationships/hyperlink" Target="https://partner.microsoft.com/40068559" TargetMode="External"/><Relationship Id="rId10" Type="http://schemas.openxmlformats.org/officeDocument/2006/relationships/hyperlink" Target="https://partner.microsoft.com/global/program/smallbusinessspecialist" TargetMode="External"/><Relationship Id="rId19" Type="http://schemas.openxmlformats.org/officeDocument/2006/relationships/hyperlink" Target="http://oem.microsoft.com/script/contentpage.aspx?PageID=565441" TargetMode="External"/><Relationship Id="rId4" Type="http://schemas.openxmlformats.org/officeDocument/2006/relationships/hyperlink" Target="https://partner.microsoft.com/global/salesmarketingsection/offerspromos" TargetMode="External"/><Relationship Id="rId9" Type="http://schemas.openxmlformats.org/officeDocument/2006/relationships/hyperlink" Target="https://partner.microsoft.com/global/program/competencies/securitysolutions" TargetMode="External"/><Relationship Id="rId14" Type="http://schemas.openxmlformats.org/officeDocument/2006/relationships/hyperlink" Target="https://partner.microsoft.com/global/salesmarketingsection/smsalessassessment/sabtat" TargetMode="External"/><Relationship Id="rId22" Type="http://schemas.openxmlformats.org/officeDocument/2006/relationships/hyperlink" Target="https://partner.microsoft.com/global/40015789?PS=950001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microsoft.com/windowsserver2008/en/us/2008-ent.aspx" TargetMode="External"/><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hyperlink" Target="http://www.microsoft.com/ebs/en/us/default.aspx" TargetMode="External"/><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microsoft.com/sbs/en/us/default.aspx" TargetMode="External"/><Relationship Id="rId11" Type="http://schemas.openxmlformats.org/officeDocument/2006/relationships/image" Target="../media/image24.png"/><Relationship Id="rId5" Type="http://schemas.openxmlformats.org/officeDocument/2006/relationships/hyperlink" Target="http://www.microsoft.com/windowsserver2008/en/us/2008-std.aspx" TargetMode="External"/><Relationship Id="rId10" Type="http://schemas.openxmlformats.org/officeDocument/2006/relationships/image" Target="../media/image23.png"/><Relationship Id="rId4" Type="http://schemas.openxmlformats.org/officeDocument/2006/relationships/hyperlink" Target="http://www.microsoft.com/windowsserver2008/en/us/foundation.aspx" TargetMode="External"/><Relationship Id="rId9" Type="http://schemas.openxmlformats.org/officeDocument/2006/relationships/hyperlink" Target="https://partner.microsoft.com/global/40047231?PS=95000124" TargetMode="External"/><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serveroffer.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015" y="1048411"/>
            <a:ext cx="5544182" cy="2308324"/>
          </a:xfrm>
        </p:spPr>
        <p:txBody>
          <a:bodyPr/>
          <a:lstStyle/>
          <a:p>
            <a:r>
              <a:rPr lang="en-US" sz="4000" dirty="0" smtClean="0"/>
              <a:t>Drive New Revenue Opportunities with the Business Servers Campaign</a:t>
            </a:r>
            <a:endParaRPr lang="en-U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5370852" y="1547477"/>
            <a:ext cx="3544584" cy="2069023"/>
          </a:xfrm>
          <a:prstGeom prst="rect">
            <a:avLst/>
          </a:prstGeom>
          <a:noFill/>
        </p:spPr>
      </p:pic>
      <p:sp>
        <p:nvSpPr>
          <p:cNvPr id="2" name="Title 1"/>
          <p:cNvSpPr>
            <a:spLocks noGrp="1"/>
          </p:cNvSpPr>
          <p:nvPr>
            <p:ph type="title"/>
          </p:nvPr>
        </p:nvSpPr>
        <p:spPr>
          <a:xfrm>
            <a:off x="384175" y="339725"/>
            <a:ext cx="8504644" cy="923330"/>
          </a:xfrm>
        </p:spPr>
        <p:txBody>
          <a:bodyPr/>
          <a:lstStyle/>
          <a:p>
            <a:r>
              <a:rPr lang="en-US" sz="3200" b="1" kern="1200" dirty="0" smtClean="0"/>
              <a:t>Success Computer Consulting </a:t>
            </a:r>
            <a:br>
              <a:rPr lang="en-US" sz="3200" b="1" kern="1200" dirty="0" smtClean="0"/>
            </a:br>
            <a:r>
              <a:rPr lang="en-US" sz="2800" dirty="0" smtClean="0"/>
              <a:t>Drives Sales with Microsoft Products and Resources</a:t>
            </a:r>
            <a:endParaRPr lang="en-US" sz="3200" dirty="0"/>
          </a:p>
        </p:txBody>
      </p:sp>
      <p:sp>
        <p:nvSpPr>
          <p:cNvPr id="8" name="Rectangle 7"/>
          <p:cNvSpPr/>
          <p:nvPr/>
        </p:nvSpPr>
        <p:spPr>
          <a:xfrm>
            <a:off x="448574" y="1603169"/>
            <a:ext cx="4693642" cy="4413972"/>
          </a:xfrm>
          <a:prstGeom prst="rect">
            <a:avLst/>
          </a:prstGeom>
        </p:spPr>
        <p:txBody>
          <a:bodyPr wrap="square">
            <a:spAutoFit/>
          </a:bodyPr>
          <a:lstStyle/>
          <a:p>
            <a:pPr marL="0" lvl="1" indent="4763">
              <a:buNone/>
            </a:pPr>
            <a:r>
              <a:rPr lang="en-US" sz="1800" b="1" dirty="0" smtClean="0">
                <a:latin typeface="Segoe UI" pitchFamily="34" charset="0"/>
                <a:cs typeface="Segoe UI" pitchFamily="34" charset="0"/>
              </a:rPr>
              <a:t>Restaurant/retail/entertainment industry, Minneapolis, Minnesota, 20 employees:</a:t>
            </a:r>
          </a:p>
          <a:p>
            <a:pPr lvl="1" indent="-231775">
              <a:buFont typeface="Arial" pitchFamily="34" charset="0"/>
              <a:buChar char="•"/>
            </a:pPr>
            <a:r>
              <a:rPr lang="en-US" sz="1800" dirty="0" smtClean="0">
                <a:latin typeface="Segoe UI" pitchFamily="34" charset="0"/>
                <a:cs typeface="Segoe UI" pitchFamily="34" charset="0"/>
              </a:rPr>
              <a:t>Microsoft Gold Partner, </a:t>
            </a:r>
            <a:br>
              <a:rPr lang="en-US" sz="1800" dirty="0" smtClean="0">
                <a:latin typeface="Segoe UI" pitchFamily="34" charset="0"/>
                <a:cs typeface="Segoe UI" pitchFamily="34" charset="0"/>
              </a:rPr>
            </a:br>
            <a:r>
              <a:rPr lang="en-US" sz="1800" dirty="0" smtClean="0">
                <a:latin typeface="Segoe UI" pitchFamily="34" charset="0"/>
                <a:cs typeface="Segoe UI" pitchFamily="34" charset="0"/>
              </a:rPr>
              <a:t>Microsoft Small Business Specialist</a:t>
            </a:r>
          </a:p>
          <a:p>
            <a:pPr lvl="1" indent="-231775">
              <a:buFont typeface="Arial" pitchFamily="34" charset="0"/>
              <a:buChar char="•"/>
            </a:pPr>
            <a:r>
              <a:rPr lang="en-US" sz="1800" dirty="0" smtClean="0">
                <a:latin typeface="Segoe UI" pitchFamily="34" charset="0"/>
                <a:cs typeface="Segoe UI" pitchFamily="34" charset="0"/>
              </a:rPr>
              <a:t>10-150 SMB primary customer segment</a:t>
            </a:r>
          </a:p>
          <a:p>
            <a:pPr lvl="1" indent="-231775">
              <a:buFont typeface="Arial" pitchFamily="34" charset="0"/>
              <a:buChar char="•"/>
            </a:pPr>
            <a:r>
              <a:rPr lang="en-US" sz="1800" dirty="0" smtClean="0">
                <a:latin typeface="Segoe UI" pitchFamily="34" charset="0"/>
                <a:cs typeface="Segoe UI" pitchFamily="34" charset="0"/>
              </a:rPr>
              <a:t>15 years in networking infrastructure practice </a:t>
            </a:r>
          </a:p>
          <a:p>
            <a:pPr lvl="1" indent="-231775">
              <a:buFont typeface="Arial" pitchFamily="34" charset="0"/>
              <a:buChar char="•"/>
            </a:pPr>
            <a:r>
              <a:rPr lang="en-US" sz="1800" dirty="0" smtClean="0">
                <a:latin typeface="Segoe UI" pitchFamily="34" charset="0"/>
                <a:cs typeface="Segoe UI" pitchFamily="34" charset="0"/>
              </a:rPr>
              <a:t>80% percent networking infrastructure customers</a:t>
            </a:r>
          </a:p>
          <a:p>
            <a:pPr>
              <a:spcBef>
                <a:spcPts val="1200"/>
              </a:spcBef>
              <a:buNone/>
            </a:pPr>
            <a:r>
              <a:rPr lang="en-US" sz="1800" b="1" dirty="0" smtClean="0">
                <a:latin typeface="Segoe UI" pitchFamily="34" charset="0"/>
                <a:cs typeface="Segoe UI" pitchFamily="34" charset="0"/>
              </a:rPr>
              <a:t>Microsoft products/solutions focus:</a:t>
            </a:r>
          </a:p>
          <a:p>
            <a:pPr lvl="1" indent="-231775">
              <a:buFont typeface="Arial" pitchFamily="34" charset="0"/>
              <a:buChar char="•"/>
            </a:pPr>
            <a:r>
              <a:rPr lang="en-US" sz="1800" dirty="0" smtClean="0">
                <a:latin typeface="Segoe UI" pitchFamily="34" charset="0"/>
                <a:cs typeface="Segoe UI" pitchFamily="34" charset="0"/>
              </a:rPr>
              <a:t>Information Workers Solutions</a:t>
            </a:r>
          </a:p>
          <a:p>
            <a:pPr lvl="1" indent="-231775">
              <a:buFont typeface="Arial" pitchFamily="34" charset="0"/>
              <a:buChar char="•"/>
            </a:pPr>
            <a:r>
              <a:rPr lang="en-US" sz="1800" dirty="0" smtClean="0">
                <a:latin typeface="Segoe UI" pitchFamily="34" charset="0"/>
                <a:cs typeface="Segoe UI" pitchFamily="34" charset="0"/>
              </a:rPr>
              <a:t>Microsoft</a:t>
            </a:r>
            <a:r>
              <a:rPr lang="en-US" sz="1800" baseline="30000" dirty="0" smtClean="0">
                <a:latin typeface="Segoe UI" pitchFamily="34" charset="0"/>
                <a:cs typeface="Segoe UI" pitchFamily="34" charset="0"/>
              </a:rPr>
              <a:t>®</a:t>
            </a:r>
            <a:r>
              <a:rPr lang="en-US" sz="1800" dirty="0" smtClean="0">
                <a:latin typeface="Segoe UI" pitchFamily="34" charset="0"/>
                <a:cs typeface="Segoe UI" pitchFamily="34" charset="0"/>
              </a:rPr>
              <a:t> SharePoint</a:t>
            </a:r>
            <a:r>
              <a:rPr lang="en-US" sz="1800" baseline="30000" dirty="0" smtClean="0">
                <a:latin typeface="Segoe UI" pitchFamily="34" charset="0"/>
                <a:cs typeface="Segoe UI" pitchFamily="34" charset="0"/>
              </a:rPr>
              <a:t>®</a:t>
            </a:r>
            <a:r>
              <a:rPr lang="en-US" sz="1800" dirty="0" smtClean="0">
                <a:latin typeface="Segoe UI" pitchFamily="34" charset="0"/>
                <a:cs typeface="Segoe UI" pitchFamily="34" charset="0"/>
              </a:rPr>
              <a:t> products and technologies</a:t>
            </a:r>
          </a:p>
          <a:p>
            <a:pPr lvl="1" indent="-231775">
              <a:buFont typeface="Arial" pitchFamily="34" charset="0"/>
              <a:buChar char="•"/>
            </a:pPr>
            <a:r>
              <a:rPr lang="en-US" sz="1800" dirty="0" smtClean="0">
                <a:latin typeface="Segoe UI" pitchFamily="34" charset="0"/>
                <a:cs typeface="Segoe UI" pitchFamily="34" charset="0"/>
              </a:rPr>
              <a:t>Windows</a:t>
            </a:r>
            <a:r>
              <a:rPr lang="en-US" sz="1800" baseline="30000" dirty="0" smtClean="0">
                <a:latin typeface="Segoe UI" pitchFamily="34" charset="0"/>
                <a:cs typeface="Segoe UI" pitchFamily="34" charset="0"/>
              </a:rPr>
              <a:t>®</a:t>
            </a:r>
            <a:r>
              <a:rPr lang="en-US" sz="1800" dirty="0" smtClean="0">
                <a:latin typeface="Segoe UI" pitchFamily="34" charset="0"/>
                <a:cs typeface="Segoe UI" pitchFamily="34" charset="0"/>
              </a:rPr>
              <a:t> Small Business Server, Windows Server</a:t>
            </a:r>
            <a:endParaRPr lang="en-US" sz="1800" baseline="30000" dirty="0" smtClean="0">
              <a:latin typeface="Segoe UI" pitchFamily="34" charset="0"/>
              <a:cs typeface="Segoe UI" pitchFamily="34" charset="0"/>
            </a:endParaRPr>
          </a:p>
        </p:txBody>
      </p:sp>
      <p:sp>
        <p:nvSpPr>
          <p:cNvPr id="9" name="Rectangle 8"/>
          <p:cNvSpPr/>
          <p:nvPr/>
        </p:nvSpPr>
        <p:spPr>
          <a:xfrm>
            <a:off x="5656082" y="1936995"/>
            <a:ext cx="3179851" cy="2646878"/>
          </a:xfrm>
          <a:prstGeom prst="rect">
            <a:avLst/>
          </a:prstGeom>
        </p:spPr>
        <p:txBody>
          <a:bodyPr wrap="square">
            <a:spAutoFit/>
          </a:bodyPr>
          <a:lstStyle/>
          <a:p>
            <a:r>
              <a:rPr lang="en-US" sz="1800" dirty="0" smtClean="0">
                <a:latin typeface="Segoe UI" pitchFamily="34" charset="0"/>
                <a:cs typeface="Segoe UI" pitchFamily="34" charset="0"/>
              </a:rPr>
              <a:t>“When customers don’t need to pay as much money to deploy the technology, they can use the money to let us help capitalize on the technology for higher-value services.”</a:t>
            </a:r>
          </a:p>
          <a:p>
            <a:endParaRPr lang="en-US" sz="1400" i="1" dirty="0" smtClean="0">
              <a:latin typeface="Segoe UI" pitchFamily="34" charset="0"/>
              <a:cs typeface="Segoe UI" pitchFamily="34" charset="0"/>
            </a:endParaRPr>
          </a:p>
          <a:p>
            <a:pPr algn="r"/>
            <a:r>
              <a:rPr lang="en-US" sz="1300" i="1" dirty="0" smtClean="0">
                <a:latin typeface="Segoe UI" pitchFamily="34" charset="0"/>
                <a:cs typeface="Segoe UI" pitchFamily="34" charset="0"/>
              </a:rPr>
              <a:t>Erik </a:t>
            </a:r>
            <a:r>
              <a:rPr lang="en-US" sz="1300" i="1" dirty="0" err="1" smtClean="0">
                <a:latin typeface="Segoe UI" pitchFamily="34" charset="0"/>
                <a:cs typeface="Segoe UI" pitchFamily="34" charset="0"/>
              </a:rPr>
              <a:t>Thorsell</a:t>
            </a:r>
            <a:r>
              <a:rPr lang="en-US" sz="1300" i="1" dirty="0" smtClean="0">
                <a:latin typeface="Segoe UI" pitchFamily="34" charset="0"/>
                <a:cs typeface="Segoe UI" pitchFamily="34" charset="0"/>
              </a:rPr>
              <a:t>, </a:t>
            </a:r>
            <a:br>
              <a:rPr lang="en-US" sz="1300" i="1" dirty="0" smtClean="0">
                <a:latin typeface="Segoe UI" pitchFamily="34" charset="0"/>
                <a:cs typeface="Segoe UI" pitchFamily="34" charset="0"/>
              </a:rPr>
            </a:br>
            <a:r>
              <a:rPr lang="en-US" sz="1300" i="1" dirty="0" smtClean="0">
                <a:latin typeface="Segoe UI" pitchFamily="34" charset="0"/>
                <a:cs typeface="Segoe UI" pitchFamily="34" charset="0"/>
              </a:rPr>
              <a:t>President, Success Computer Consulting</a:t>
            </a:r>
          </a:p>
        </p:txBody>
      </p:sp>
      <p:pic>
        <p:nvPicPr>
          <p:cNvPr id="10"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5422567" y="4774805"/>
            <a:ext cx="3721434" cy="1168467"/>
          </a:xfrm>
          <a:prstGeom prst="rect">
            <a:avLst/>
          </a:prstGeom>
          <a:noFill/>
        </p:spPr>
      </p:pic>
      <p:sp>
        <p:nvSpPr>
          <p:cNvPr id="11" name="Content Placeholder 2"/>
          <p:cNvSpPr txBox="1">
            <a:spLocks/>
          </p:cNvSpPr>
          <p:nvPr/>
        </p:nvSpPr>
        <p:spPr bwMode="auto">
          <a:xfrm>
            <a:off x="5716106" y="4993051"/>
            <a:ext cx="3427893"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119063" marR="0" lvl="1" indent="-119063" defTabSz="914400" latinLnBrk="0">
              <a:lnSpc>
                <a:spcPct val="100000"/>
              </a:lnSpc>
              <a:buClr>
                <a:schemeClr val="accent1">
                  <a:lumMod val="60000"/>
                  <a:lumOff val="40000"/>
                </a:schemeClr>
              </a:buClr>
              <a:buSzPct val="100000"/>
              <a:buFont typeface="Arial" pitchFamily="34" charset="0"/>
              <a:buChar char="•"/>
              <a:tabLst/>
              <a:defRPr/>
            </a:pPr>
            <a:r>
              <a:rPr lang="en-US" sz="1200" dirty="0" smtClean="0">
                <a:latin typeface="Segoe UI" pitchFamily="34" charset="0"/>
                <a:cs typeface="Segoe UI" pitchFamily="34" charset="0"/>
              </a:rPr>
              <a:t>More </a:t>
            </a:r>
            <a:r>
              <a:rPr lang="en-US" sz="1200" dirty="0" smtClean="0">
                <a:latin typeface="Segoe UI" pitchFamily="34" charset="0"/>
                <a:cs typeface="Segoe UI" pitchFamily="34" charset="0"/>
                <a:hlinkClick r:id="rId4"/>
              </a:rPr>
              <a:t>case studies</a:t>
            </a:r>
            <a:r>
              <a:rPr lang="en-US" sz="1200" dirty="0" smtClean="0">
                <a:latin typeface="Segoe UI" pitchFamily="34" charset="0"/>
                <a:cs typeface="Segoe UI" pitchFamily="34" charset="0"/>
              </a:rPr>
              <a:t> and </a:t>
            </a:r>
            <a:r>
              <a:rPr lang="en-US" sz="1200" dirty="0" smtClean="0">
                <a:latin typeface="Segoe UI" pitchFamily="34" charset="0"/>
                <a:cs typeface="Segoe UI" pitchFamily="34" charset="0"/>
                <a:hlinkClick r:id="rId5"/>
              </a:rPr>
              <a:t>success stories</a:t>
            </a:r>
            <a:r>
              <a:rPr lang="en-US" sz="1200" dirty="0" smtClean="0">
                <a:latin typeface="Segoe UI" pitchFamily="34" charset="0"/>
                <a:cs typeface="Segoe UI" pitchFamily="34" charset="0"/>
              </a:rPr>
              <a:t>.</a:t>
            </a:r>
          </a:p>
          <a:p>
            <a:pPr marL="119063" marR="0" lvl="1" indent="-119063" defTabSz="914400" latinLnBrk="0">
              <a:lnSpc>
                <a:spcPct val="100000"/>
              </a:lnSpc>
              <a:buClr>
                <a:schemeClr val="accent1">
                  <a:lumMod val="60000"/>
                  <a:lumOff val="40000"/>
                </a:schemeClr>
              </a:buClr>
              <a:buSzPct val="100000"/>
              <a:buFont typeface="Arial" pitchFamily="34" charset="0"/>
              <a:buChar char="•"/>
              <a:tabLst/>
              <a:defRPr/>
            </a:pPr>
            <a:r>
              <a:rPr lang="en-US" sz="1200" dirty="0" smtClean="0">
                <a:latin typeface="Segoe UI" pitchFamily="34" charset="0"/>
                <a:cs typeface="Segoe UI" pitchFamily="34" charset="0"/>
              </a:rPr>
              <a:t> </a:t>
            </a:r>
            <a:r>
              <a:rPr lang="en-US" sz="1200" dirty="0" smtClean="0">
                <a:latin typeface="Segoe UI" pitchFamily="34" charset="0"/>
                <a:cs typeface="Segoe UI" pitchFamily="34" charset="0"/>
                <a:hlinkClick r:id="rId6"/>
              </a:rPr>
              <a:t>Articles</a:t>
            </a:r>
            <a:r>
              <a:rPr lang="en-US" sz="1200" dirty="0" smtClean="0">
                <a:latin typeface="Segoe UI" pitchFamily="34" charset="0"/>
                <a:cs typeface="Segoe UI" pitchFamily="34" charset="0"/>
              </a:rPr>
              <a:t> on how partnering with Microsoft helps you.</a:t>
            </a:r>
            <a:endParaRPr lang="en-US" sz="1200" dirty="0">
              <a:latin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9725"/>
            <a:ext cx="8393113" cy="674031"/>
          </a:xfrm>
        </p:spPr>
        <p:txBody>
          <a:bodyPr/>
          <a:lstStyle/>
          <a:p>
            <a:r>
              <a:rPr lang="en-US" dirty="0" smtClean="0"/>
              <a:t>Key Customer Scenarios</a:t>
            </a:r>
            <a:endParaRPr lang="en-US" dirty="0"/>
          </a:p>
        </p:txBody>
      </p:sp>
      <p:graphicFrame>
        <p:nvGraphicFramePr>
          <p:cNvPr id="10" name="Table 9"/>
          <p:cNvGraphicFramePr>
            <a:graphicFrameLocks noGrp="1"/>
          </p:cNvGraphicFramePr>
          <p:nvPr/>
        </p:nvGraphicFramePr>
        <p:xfrm>
          <a:off x="259936" y="1022898"/>
          <a:ext cx="8647705" cy="4823160"/>
        </p:xfrm>
        <a:graphic>
          <a:graphicData uri="http://schemas.openxmlformats.org/drawingml/2006/table">
            <a:tbl>
              <a:tblPr firstRow="1">
                <a:tableStyleId>{3B4B98B0-60AC-42C2-AFA5-B58CD77FA1E5}</a:tableStyleId>
              </a:tblPr>
              <a:tblGrid>
                <a:gridCol w="1749617"/>
                <a:gridCol w="1998921"/>
                <a:gridCol w="3742661"/>
                <a:gridCol w="1156506"/>
              </a:tblGrid>
              <a:tr h="386776">
                <a:tc>
                  <a:txBody>
                    <a:bodyPr/>
                    <a:lstStyle/>
                    <a:p>
                      <a:pPr algn="ctr"/>
                      <a:r>
                        <a:rPr lang="en-US" sz="1200" b="1" dirty="0" smtClean="0"/>
                        <a:t>Product</a:t>
                      </a:r>
                      <a:endParaRPr lang="en-US" sz="1200" b="1" dirty="0">
                        <a:latin typeface="Segoe UI" pitchFamily="34" charset="0"/>
                        <a:cs typeface="Segoe U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mtClean="0">
                          <a:latin typeface="Segoe UI"/>
                          <a:ea typeface="Times New Roman"/>
                          <a:cs typeface="Times New Roman"/>
                        </a:rPr>
                        <a:t>Product Positioning Statement </a:t>
                      </a:r>
                      <a:endParaRPr lang="en-US" sz="1200" b="1" smtClean="0">
                        <a:latin typeface="Times New Roman"/>
                        <a:ea typeface="Calibri"/>
                        <a:cs typeface="Times New Roman"/>
                      </a:endParaRPr>
                    </a:p>
                  </a:txBody>
                  <a:tcPr anchor="ctr"/>
                </a:tc>
                <a:tc>
                  <a:txBody>
                    <a:bodyPr/>
                    <a:lstStyle/>
                    <a:p>
                      <a:pPr algn="ctr"/>
                      <a:r>
                        <a:rPr lang="en-US" sz="1200" b="1" dirty="0" smtClean="0"/>
                        <a:t>Scenarios</a:t>
                      </a:r>
                      <a:endParaRPr lang="en-US" sz="1200" b="1" dirty="0">
                        <a:latin typeface="Segoe UI" pitchFamily="34" charset="0"/>
                        <a:cs typeface="Segoe UI" pitchFamily="34" charset="0"/>
                      </a:endParaRPr>
                    </a:p>
                  </a:txBody>
                  <a:tcPr anchor="ctr"/>
                </a:tc>
                <a:tc>
                  <a:txBody>
                    <a:bodyPr/>
                    <a:lstStyle/>
                    <a:p>
                      <a:pPr algn="ctr"/>
                      <a:r>
                        <a:rPr lang="en-US" sz="1200" b="1" dirty="0" smtClean="0"/>
                        <a:t>Limitations</a:t>
                      </a:r>
                      <a:endParaRPr lang="en-US" sz="1200" b="1" dirty="0">
                        <a:latin typeface="Segoe UI" pitchFamily="34" charset="0"/>
                        <a:cs typeface="Segoe UI" pitchFamily="34" charset="0"/>
                      </a:endParaRPr>
                    </a:p>
                  </a:txBody>
                  <a:tcPr anchor="ctr"/>
                </a:tc>
              </a:tr>
              <a:tr h="843470">
                <a:tc>
                  <a:txBody>
                    <a:bodyPr/>
                    <a:lstStyle/>
                    <a:p>
                      <a:pPr algn="l"/>
                      <a:endParaRPr lang="en-US" sz="1200" b="1" dirty="0">
                        <a:latin typeface="Segoe UI" pitchFamily="34" charset="0"/>
                        <a:cs typeface="Segoe UI" pitchFamily="34" charset="0"/>
                      </a:endParaRPr>
                    </a:p>
                  </a:txBody>
                  <a:tcPr anchor="ctr">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tcPr>
                </a:tc>
                <a:tc>
                  <a:txBody>
                    <a:bodyPr/>
                    <a:lstStyle/>
                    <a:p>
                      <a:pPr marL="3175" lvl="0" indent="-3175" algn="l">
                        <a:buFont typeface="Arial" pitchFamily="34" charset="0"/>
                        <a:buNone/>
                      </a:pPr>
                      <a:r>
                        <a:rPr lang="en-US" sz="1000" smtClean="0">
                          <a:latin typeface="+mj-lt"/>
                          <a:ea typeface="Times New Roman"/>
                          <a:cs typeface="Times New Roman"/>
                        </a:rPr>
                        <a:t>Entry level server operating system for running business applications and sharing information and resources.</a:t>
                      </a:r>
                      <a:endParaRPr lang="en-US" sz="1000" dirty="0" smtClean="0">
                        <a:latin typeface="+mj-lt"/>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tcPr>
                </a:tc>
                <a:tc>
                  <a:txBody>
                    <a:bodyPr/>
                    <a:lstStyle/>
                    <a:p>
                      <a:pPr marL="290513" marR="0" lvl="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t>Needs First Server for shared file/print, document management and collaboration, centralized backup, LOB application</a:t>
                      </a:r>
                      <a:r>
                        <a:rPr lang="en-US" sz="1000" baseline="0" dirty="0" smtClean="0"/>
                        <a:t> (typically</a:t>
                      </a:r>
                      <a:r>
                        <a:rPr lang="en-US" sz="1000" dirty="0" smtClean="0"/>
                        <a:t> has existing Exchange Server or Hosted Exchange)</a:t>
                      </a:r>
                    </a:p>
                    <a:p>
                      <a:pPr marL="290513" lvl="0" indent="-176213" algn="l">
                        <a:buFont typeface="Arial" pitchFamily="34" charset="0"/>
                        <a:buChar char="•"/>
                      </a:pPr>
                      <a:r>
                        <a:rPr lang="en-US" sz="1000" dirty="0" smtClean="0"/>
                        <a:t>Additional</a:t>
                      </a:r>
                      <a:r>
                        <a:rPr lang="en-US" sz="1000" baseline="0" dirty="0" smtClean="0"/>
                        <a:t> Server for LOB application or remote access</a:t>
                      </a:r>
                      <a:endParaRPr lang="en-US" sz="1000" dirty="0" smtClean="0">
                        <a:latin typeface="Segoe UI" pitchFamily="34" charset="0"/>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tcPr>
                </a:tc>
                <a:tc>
                  <a:txBody>
                    <a:bodyPr/>
                    <a:lstStyle/>
                    <a:p>
                      <a:pPr marL="176213" lvl="0" indent="-176213" algn="l">
                        <a:buFont typeface="Arial" pitchFamily="34" charset="0"/>
                        <a:buChar char="•"/>
                      </a:pPr>
                      <a:r>
                        <a:rPr lang="en-US" sz="1100" dirty="0" smtClean="0"/>
                        <a:t>15 users</a:t>
                      </a:r>
                    </a:p>
                    <a:p>
                      <a:pPr marL="176213" lvl="0" indent="-176213" algn="l">
                        <a:buFont typeface="Arial" pitchFamily="34" charset="0"/>
                        <a:buChar char="•"/>
                      </a:pPr>
                      <a:r>
                        <a:rPr lang="en-US" sz="1100" dirty="0" smtClean="0"/>
                        <a:t>Single</a:t>
                      </a:r>
                      <a:r>
                        <a:rPr lang="en-US" sz="1100" baseline="0" dirty="0" smtClean="0"/>
                        <a:t> </a:t>
                      </a:r>
                      <a:r>
                        <a:rPr lang="en-US" sz="1100" dirty="0" smtClean="0"/>
                        <a:t>Processor only</a:t>
                      </a:r>
                      <a:endParaRPr lang="en-US" sz="1100" dirty="0" smtClean="0">
                        <a:latin typeface="Segoe UI" pitchFamily="34" charset="0"/>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B w="12700" cap="flat" cmpd="sng" algn="ctr">
                      <a:solidFill>
                        <a:schemeClr val="accent1">
                          <a:lumMod val="20000"/>
                          <a:lumOff val="80000"/>
                        </a:schemeClr>
                      </a:solidFill>
                      <a:prstDash val="solid"/>
                      <a:round/>
                      <a:headEnd type="none" w="med" len="med"/>
                      <a:tailEnd type="none" w="med" len="med"/>
                    </a:lnB>
                  </a:tcPr>
                </a:tc>
              </a:tr>
              <a:tr h="902820">
                <a:tc>
                  <a:txBody>
                    <a:bodyPr/>
                    <a:lstStyle/>
                    <a:p>
                      <a:pPr algn="l"/>
                      <a:endParaRPr lang="en-US" sz="1200" b="1" dirty="0">
                        <a:latin typeface="Segoe UI" pitchFamily="34" charset="0"/>
                        <a:cs typeface="Segoe UI" pitchFamily="34" charset="0"/>
                      </a:endParaRPr>
                    </a:p>
                  </a:txBody>
                  <a:tcPr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marL="3175" marR="0" lvl="0" indent="-3175"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smtClean="0">
                          <a:latin typeface="+mj-lt"/>
                          <a:ea typeface="Times New Roman"/>
                          <a:cs typeface="Times New Roman"/>
                        </a:rPr>
                        <a:t>Advanced server operating system with built in virtualization capabilities for increased reliability and security.</a:t>
                      </a:r>
                      <a:endParaRPr lang="en-US" sz="1000" smtClean="0">
                        <a:latin typeface="+mj-lt"/>
                        <a:ea typeface="Calibri"/>
                        <a:cs typeface="Times New Roman"/>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lvl="0" algn="l">
                        <a:buFont typeface="Arial" pitchFamily="34" charset="0"/>
                        <a:buNone/>
                      </a:pPr>
                      <a:r>
                        <a:rPr lang="en-US" sz="1000" dirty="0" smtClean="0"/>
                        <a:t>All Foundation scenarios plus:</a:t>
                      </a:r>
                    </a:p>
                    <a:p>
                      <a:pPr marL="290513" lvl="0" indent="-176213" algn="l">
                        <a:buFont typeface="Arial" pitchFamily="34" charset="0"/>
                        <a:buChar char="•"/>
                      </a:pPr>
                      <a:r>
                        <a:rPr lang="en-US" sz="1000" dirty="0" smtClean="0"/>
                        <a:t>Workload</a:t>
                      </a:r>
                      <a:r>
                        <a:rPr lang="en-US" sz="1000" baseline="0" dirty="0" smtClean="0"/>
                        <a:t> upgrade</a:t>
                      </a:r>
                    </a:p>
                    <a:p>
                      <a:pPr marL="290513" lvl="0" indent="-176213" algn="l">
                        <a:buFont typeface="Arial" pitchFamily="34" charset="0"/>
                        <a:buChar char="•"/>
                      </a:pPr>
                      <a:r>
                        <a:rPr lang="en-US" sz="1000" baseline="0" dirty="0" smtClean="0"/>
                        <a:t>IT Efficiency with easier management</a:t>
                      </a:r>
                    </a:p>
                    <a:p>
                      <a:pPr marL="290513" lvl="0" indent="-176213" algn="l">
                        <a:buFont typeface="Arial" pitchFamily="34" charset="0"/>
                        <a:buChar char="•"/>
                      </a:pPr>
                      <a:r>
                        <a:rPr lang="en-US" sz="1000" baseline="0" dirty="0" smtClean="0"/>
                        <a:t>Improved Security</a:t>
                      </a:r>
                      <a:endParaRPr lang="en-US" sz="1000" dirty="0">
                        <a:solidFill>
                          <a:schemeClr val="tx1"/>
                        </a:solidFill>
                        <a:latin typeface="Segoe UI" pitchFamily="34" charset="0"/>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marL="176213" lvl="0" indent="-176213" algn="l" defTabSz="914400" rtl="0" eaLnBrk="1" latinLnBrk="0" hangingPunct="1">
                        <a:buFont typeface="Arial" pitchFamily="34" charset="0"/>
                        <a:buChar char="•"/>
                      </a:pPr>
                      <a:r>
                        <a:rPr lang="en-US" sz="1100" kern="1200" dirty="0" smtClean="0"/>
                        <a:t>Single Virtual Host</a:t>
                      </a:r>
                      <a:endParaRPr lang="en-US" sz="1100" kern="1200" dirty="0">
                        <a:solidFill>
                          <a:schemeClr val="tx1"/>
                        </a:solidFill>
                        <a:latin typeface="Segoe UI" pitchFamily="34" charset="0"/>
                        <a:ea typeface="+mn-ea"/>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r>
              <a:tr h="902820">
                <a:tc>
                  <a:txBody>
                    <a:bodyPr/>
                    <a:lstStyle/>
                    <a:p>
                      <a:pPr algn="l"/>
                      <a:endParaRPr lang="en-US" sz="1200" b="1" dirty="0">
                        <a:latin typeface="Segoe UI" pitchFamily="34" charset="0"/>
                        <a:cs typeface="Segoe UI" pitchFamily="34" charset="0"/>
                      </a:endParaRPr>
                    </a:p>
                  </a:txBody>
                  <a:tcPr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marL="3175" marR="0" lvl="0" indent="-3175"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dirty="0" smtClean="0">
                          <a:solidFill>
                            <a:schemeClr val="tx1"/>
                          </a:solidFill>
                          <a:latin typeface="+mj-lt"/>
                          <a:ea typeface="Times New Roman"/>
                          <a:cs typeface="Times New Roman"/>
                        </a:rPr>
                        <a:t>All-in-one server suite designed for small businesses for enhanced productivity and a more professional business image.</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lvl="0" algn="l">
                        <a:buFont typeface="Arial" pitchFamily="34" charset="0"/>
                        <a:buNone/>
                      </a:pPr>
                      <a:r>
                        <a:rPr lang="en-US" sz="1000" dirty="0" smtClean="0"/>
                        <a:t>All Standard</a:t>
                      </a:r>
                      <a:r>
                        <a:rPr lang="en-US" sz="1000" baseline="0" dirty="0" smtClean="0"/>
                        <a:t> Scenarios Plus:</a:t>
                      </a:r>
                    </a:p>
                    <a:p>
                      <a:pPr marL="290513" lvl="0" indent="-176213" algn="l">
                        <a:buFont typeface="Arial" pitchFamily="34" charset="0"/>
                        <a:buChar char="•"/>
                      </a:pPr>
                      <a:r>
                        <a:rPr lang="en-US" sz="1000" baseline="0" dirty="0" smtClean="0"/>
                        <a:t>Advanced collaboration with professional email &amp; shared calendars </a:t>
                      </a:r>
                    </a:p>
                    <a:p>
                      <a:pPr marL="290513" lvl="0" indent="-176213" algn="l">
                        <a:buFont typeface="Arial" pitchFamily="34" charset="0"/>
                        <a:buChar char="•"/>
                      </a:pPr>
                      <a:r>
                        <a:rPr lang="en-US" sz="1000" baseline="0" dirty="0" smtClean="0"/>
                        <a:t>Mobility solutions &amp; remote PC access</a:t>
                      </a:r>
                    </a:p>
                    <a:p>
                      <a:pPr marL="290513" lvl="0" indent="-176213" algn="l">
                        <a:buFont typeface="Arial" pitchFamily="34" charset="0"/>
                        <a:buChar char="•"/>
                      </a:pPr>
                      <a:r>
                        <a:rPr lang="en-US" sz="1000" baseline="0" dirty="0" smtClean="0"/>
                        <a:t>Simplified administration (user access, network health)</a:t>
                      </a:r>
                      <a:endParaRPr lang="en-US" sz="1000" baseline="0" dirty="0" smtClean="0">
                        <a:latin typeface="Segoe UI" pitchFamily="34" charset="0"/>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marL="176213" lvl="0" indent="-176213" algn="l" defTabSz="914400" rtl="0" eaLnBrk="1" latinLnBrk="0" hangingPunct="1">
                        <a:buFont typeface="Arial" pitchFamily="34" charset="0"/>
                        <a:buChar char="•"/>
                      </a:pPr>
                      <a:r>
                        <a:rPr lang="en-US" sz="1100" kern="1200" dirty="0" smtClean="0"/>
                        <a:t>75 users</a:t>
                      </a:r>
                    </a:p>
                    <a:p>
                      <a:pPr marL="176213" lvl="0" indent="-176213" algn="l" defTabSz="914400" rtl="0" eaLnBrk="1" latinLnBrk="0" hangingPunct="1">
                        <a:buFont typeface="Arial" pitchFamily="34" charset="0"/>
                        <a:buChar char="•"/>
                      </a:pPr>
                      <a:r>
                        <a:rPr lang="en-US" sz="1100" kern="1200" dirty="0" smtClean="0"/>
                        <a:t>Single Domain</a:t>
                      </a:r>
                      <a:endParaRPr lang="en-US" sz="1100" kern="1200" dirty="0" smtClean="0">
                        <a:solidFill>
                          <a:schemeClr val="tx1"/>
                        </a:solidFill>
                        <a:latin typeface="Segoe UI" pitchFamily="34" charset="0"/>
                        <a:ea typeface="+mn-ea"/>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r>
              <a:tr h="985715">
                <a:tc>
                  <a:txBody>
                    <a:bodyPr/>
                    <a:lstStyle/>
                    <a:p>
                      <a:pPr marL="3175" marR="0" lvl="0" indent="-31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kern="1200" dirty="0">
                        <a:solidFill>
                          <a:schemeClr val="tx1"/>
                        </a:solidFill>
                        <a:latin typeface="+mj-lt"/>
                        <a:ea typeface="Times New Roman"/>
                        <a:cs typeface="Times New Roman"/>
                      </a:endParaRPr>
                    </a:p>
                  </a:txBody>
                  <a:tcPr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marL="3175" marR="0" lvl="0" indent="-3175"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dirty="0" smtClean="0">
                          <a:solidFill>
                            <a:schemeClr val="tx1"/>
                          </a:solidFill>
                          <a:latin typeface="+mj-lt"/>
                          <a:ea typeface="Times New Roman"/>
                          <a:cs typeface="Times New Roman"/>
                        </a:rPr>
                        <a:t>Enterprise-class server suite designed for midsize businesses for enhanced manageability and security. </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lvl="0" algn="l">
                        <a:buFont typeface="Arial" pitchFamily="34" charset="0"/>
                        <a:buNone/>
                      </a:pPr>
                      <a:r>
                        <a:rPr lang="en-US" sz="1000" dirty="0" smtClean="0"/>
                        <a:t>All SBS Scenarios Plus:</a:t>
                      </a:r>
                    </a:p>
                    <a:p>
                      <a:pPr marL="290513" lvl="0" indent="-176213" algn="l">
                        <a:buFont typeface="Arial" pitchFamily="34" charset="0"/>
                        <a:buChar char="•"/>
                      </a:pPr>
                      <a:r>
                        <a:rPr lang="en-US" sz="1000" dirty="0" smtClean="0"/>
                        <a:t>Infrastructure consolidation and reduced network complexity with integrated management,</a:t>
                      </a:r>
                      <a:r>
                        <a:rPr lang="en-US" sz="1000" baseline="0" dirty="0" smtClean="0"/>
                        <a:t> messaging, and security workloads</a:t>
                      </a:r>
                      <a:endParaRPr lang="en-US" sz="1000" dirty="0" smtClean="0"/>
                    </a:p>
                    <a:p>
                      <a:pPr marL="290513" lvl="0" indent="-176213" algn="l">
                        <a:buFont typeface="Arial" pitchFamily="34" charset="0"/>
                        <a:buChar char="•"/>
                      </a:pPr>
                      <a:r>
                        <a:rPr lang="en-US" sz="1000" dirty="0" smtClean="0"/>
                        <a:t>Simplified</a:t>
                      </a:r>
                      <a:r>
                        <a:rPr lang="en-US" sz="1000" baseline="0" dirty="0" smtClean="0"/>
                        <a:t> IT management via single Administration Console to view and manage entire network.</a:t>
                      </a:r>
                      <a:endParaRPr lang="en-US" sz="1000" b="0" baseline="0" dirty="0" smtClean="0">
                        <a:latin typeface="Segoe UI" pitchFamily="34" charset="0"/>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c>
                  <a:txBody>
                    <a:bodyPr/>
                    <a:lstStyle/>
                    <a:p>
                      <a:pPr marL="176213" lvl="0" indent="-176213" algn="l" defTabSz="914400" rtl="0" eaLnBrk="1" latinLnBrk="0" hangingPunct="1">
                        <a:buFont typeface="Arial" pitchFamily="34" charset="0"/>
                        <a:buChar char="•"/>
                      </a:pPr>
                      <a:r>
                        <a:rPr lang="en-US" sz="1100" kern="1200" dirty="0" smtClean="0"/>
                        <a:t>300 users</a:t>
                      </a:r>
                    </a:p>
                    <a:p>
                      <a:pPr marL="176213" lvl="0" indent="-176213" algn="l" defTabSz="914400" rtl="0" eaLnBrk="1" latinLnBrk="0" hangingPunct="1">
                        <a:buFont typeface="Arial" pitchFamily="34" charset="0"/>
                        <a:buChar char="•"/>
                      </a:pPr>
                      <a:r>
                        <a:rPr lang="en-US" sz="1100" kern="1200" dirty="0" smtClean="0"/>
                        <a:t>Single Domain</a:t>
                      </a:r>
                      <a:endParaRPr lang="en-US" sz="1100" kern="1200" dirty="0" smtClean="0">
                        <a:solidFill>
                          <a:schemeClr val="tx1"/>
                        </a:solidFill>
                        <a:latin typeface="Segoe UI" pitchFamily="34" charset="0"/>
                        <a:ea typeface="+mn-ea"/>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r>
              <a:tr h="570312">
                <a:tc>
                  <a:txBody>
                    <a:bodyPr/>
                    <a:lstStyle/>
                    <a:p>
                      <a:pPr marL="3175" marR="0" lvl="0" indent="-3175"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kern="1200" dirty="0">
                        <a:solidFill>
                          <a:schemeClr val="tx1"/>
                        </a:solidFill>
                        <a:latin typeface="+mj-lt"/>
                        <a:ea typeface="Times New Roman"/>
                        <a:cs typeface="Times New Roman"/>
                      </a:endParaRPr>
                    </a:p>
                  </a:txBody>
                  <a:tcPr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tcPr>
                </a:tc>
                <a:tc>
                  <a:txBody>
                    <a:bodyPr/>
                    <a:lstStyle/>
                    <a:p>
                      <a:pPr marL="3175" marR="0" lvl="0" indent="-3175"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smtClean="0">
                          <a:solidFill>
                            <a:schemeClr val="tx1"/>
                          </a:solidFill>
                          <a:latin typeface="+mj-lt"/>
                          <a:ea typeface="Times New Roman"/>
                          <a:cs typeface="Times New Roman"/>
                        </a:rPr>
                        <a:t>Advanced server operating system with built in virtualization capabilities and high availability for increased business agility.  </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tcPr>
                </a:tc>
                <a:tc>
                  <a:txBody>
                    <a:bodyPr/>
                    <a:lstStyle/>
                    <a:p>
                      <a:pPr lvl="0" algn="l">
                        <a:buFont typeface="Arial" pitchFamily="34" charset="0"/>
                        <a:buNone/>
                      </a:pPr>
                      <a:r>
                        <a:rPr lang="en-US" sz="1000" dirty="0" smtClean="0"/>
                        <a:t>All Standard Scenarios Plus:</a:t>
                      </a:r>
                    </a:p>
                    <a:p>
                      <a:pPr marL="290513" lvl="0" indent="-176213" algn="l">
                        <a:buFont typeface="Arial" pitchFamily="34" charset="0"/>
                        <a:buChar char="•"/>
                      </a:pPr>
                      <a:r>
                        <a:rPr lang="en-US" sz="1000" baseline="0" dirty="0" smtClean="0"/>
                        <a:t>Server Consolidation through Virtualization</a:t>
                      </a:r>
                    </a:p>
                    <a:p>
                      <a:pPr marL="290513" lvl="0" indent="-176213" algn="l">
                        <a:buFont typeface="Arial" pitchFamily="34" charset="0"/>
                        <a:buChar char="•"/>
                      </a:pPr>
                      <a:r>
                        <a:rPr lang="en-US" sz="1000" baseline="0" dirty="0" smtClean="0"/>
                        <a:t>High Availability and Failover Clustering</a:t>
                      </a:r>
                    </a:p>
                    <a:p>
                      <a:pPr marL="290513" lvl="0" indent="-176213" algn="l">
                        <a:buFont typeface="Arial" pitchFamily="34" charset="0"/>
                        <a:buChar char="•"/>
                      </a:pPr>
                      <a:r>
                        <a:rPr lang="en-US" sz="1000" baseline="0" dirty="0" smtClean="0"/>
                        <a:t>Optimizing branch office with Branch Cache</a:t>
                      </a:r>
                      <a:endParaRPr lang="en-US" sz="1000" baseline="0" dirty="0" smtClean="0">
                        <a:latin typeface="Segoe UI" pitchFamily="34" charset="0"/>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tcPr>
                </a:tc>
                <a:tc>
                  <a:txBody>
                    <a:bodyPr/>
                    <a:lstStyle/>
                    <a:p>
                      <a:pPr marL="176213" lvl="0" indent="-176213" algn="l" defTabSz="914400" rtl="0" eaLnBrk="1" latinLnBrk="0" hangingPunct="1">
                        <a:buFont typeface="Arial" pitchFamily="34" charset="0"/>
                        <a:buChar char="•"/>
                      </a:pPr>
                      <a:r>
                        <a:rPr lang="en-US" sz="1100" kern="1200" dirty="0" smtClean="0"/>
                        <a:t>Up to 4 Virtual Hosts</a:t>
                      </a:r>
                      <a:endParaRPr lang="en-US" sz="1100" kern="1200" dirty="0" smtClean="0">
                        <a:solidFill>
                          <a:schemeClr val="tx1"/>
                        </a:solidFill>
                        <a:latin typeface="Segoe UI" pitchFamily="34" charset="0"/>
                        <a:ea typeface="+mn-ea"/>
                        <a:cs typeface="Segoe UI" pitchFamily="34" charset="0"/>
                      </a:endParaRP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tcPr>
                </a:tc>
              </a:tr>
            </a:tbl>
          </a:graphicData>
        </a:graphic>
      </p:graphicFrame>
      <p:pic>
        <p:nvPicPr>
          <p:cNvPr id="13" name="Picture 2" descr="V:\Designer Resources\MS Resources\Colors and Logos\Logos\All Things SERVER\Windows Server 2008 R2 Standard\Logos and Logotypes\Vertical\WS08-R2-Std_v_rgb.png"/>
          <p:cNvPicPr>
            <a:picLocks noChangeAspect="1" noChangeArrowheads="1"/>
          </p:cNvPicPr>
          <p:nvPr/>
        </p:nvPicPr>
        <p:blipFill>
          <a:blip r:embed="rId3" cstate="print"/>
          <a:srcRect/>
          <a:stretch>
            <a:fillRect/>
          </a:stretch>
        </p:blipFill>
        <p:spPr bwMode="auto">
          <a:xfrm>
            <a:off x="340833" y="2571336"/>
            <a:ext cx="1136535" cy="437672"/>
          </a:xfrm>
          <a:prstGeom prst="rect">
            <a:avLst/>
          </a:prstGeom>
          <a:noFill/>
        </p:spPr>
      </p:pic>
      <p:pic>
        <p:nvPicPr>
          <p:cNvPr id="14" name="Picture 3" descr="V:\Designer Resources\MS Resources\Colors and Logos\Logos\All Things SERVER\Windows Small Business Server 2008 Standard\Logos and Logotypes\Vertical\Win-SmBiz08-Stnd_v_rgb.png"/>
          <p:cNvPicPr>
            <a:picLocks noChangeAspect="1" noChangeArrowheads="1"/>
          </p:cNvPicPr>
          <p:nvPr/>
        </p:nvPicPr>
        <p:blipFill>
          <a:blip r:embed="rId4" cstate="print"/>
          <a:srcRect b="14921"/>
          <a:stretch>
            <a:fillRect/>
          </a:stretch>
        </p:blipFill>
        <p:spPr bwMode="auto">
          <a:xfrm>
            <a:off x="340833" y="3405896"/>
            <a:ext cx="1294564" cy="476861"/>
          </a:xfrm>
          <a:prstGeom prst="rect">
            <a:avLst/>
          </a:prstGeom>
          <a:noFill/>
        </p:spPr>
      </p:pic>
      <p:pic>
        <p:nvPicPr>
          <p:cNvPr id="15" name="Picture 4" descr="V:\Designer Resources\MS Resources\Colors and Logos\Logos\All Things SERVER\Window Essential Business Server 2008\Logos and Logotypes\Vertical\Win-EssnBizSrvr08_v_rgb.png"/>
          <p:cNvPicPr>
            <a:picLocks noChangeAspect="1" noChangeArrowheads="1"/>
          </p:cNvPicPr>
          <p:nvPr/>
        </p:nvPicPr>
        <p:blipFill>
          <a:blip r:embed="rId5" cstate="print"/>
          <a:srcRect/>
          <a:stretch>
            <a:fillRect/>
          </a:stretch>
        </p:blipFill>
        <p:spPr bwMode="auto">
          <a:xfrm>
            <a:off x="340833" y="4374151"/>
            <a:ext cx="1413539" cy="447211"/>
          </a:xfrm>
          <a:prstGeom prst="rect">
            <a:avLst/>
          </a:prstGeom>
          <a:noFill/>
        </p:spPr>
      </p:pic>
      <p:pic>
        <p:nvPicPr>
          <p:cNvPr id="1026" name="Picture 2" descr="V:\Designer Resources\MS Resources\Colors and Logos\Logos\All Things SERVER\Windows Server 2008 R2 Enterprise\Logos and Logotypes\Vertical\WS08-R2-Ent_v_rgb.png"/>
          <p:cNvPicPr>
            <a:picLocks noChangeAspect="1" noChangeArrowheads="1"/>
          </p:cNvPicPr>
          <p:nvPr/>
        </p:nvPicPr>
        <p:blipFill>
          <a:blip r:embed="rId6" cstate="print"/>
          <a:srcRect/>
          <a:stretch>
            <a:fillRect/>
          </a:stretch>
        </p:blipFill>
        <p:spPr bwMode="auto">
          <a:xfrm>
            <a:off x="340834" y="5223387"/>
            <a:ext cx="1285948" cy="517979"/>
          </a:xfrm>
          <a:prstGeom prst="rect">
            <a:avLst/>
          </a:prstGeom>
          <a:noFill/>
        </p:spPr>
      </p:pic>
      <p:pic>
        <p:nvPicPr>
          <p:cNvPr id="18" name="Picture 2" descr="V:\Designer Resources\MS Resources\Colors and Logos\Logos\All Things SERVER\Windows Server 2008 R2 Foundation\Logos and Logotypes\Vertical\WS08R2-Found_v_rgb.png"/>
          <p:cNvPicPr>
            <a:picLocks noChangeAspect="1" noChangeArrowheads="1"/>
          </p:cNvPicPr>
          <p:nvPr/>
        </p:nvPicPr>
        <p:blipFill>
          <a:blip r:embed="rId7" cstate="print"/>
          <a:srcRect/>
          <a:stretch>
            <a:fillRect/>
          </a:stretch>
        </p:blipFill>
        <p:spPr bwMode="auto">
          <a:xfrm>
            <a:off x="340833" y="1648921"/>
            <a:ext cx="1222153" cy="471375"/>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270"/>
          <p:cNvSpPr/>
          <p:nvPr/>
        </p:nvSpPr>
        <p:spPr bwMode="auto">
          <a:xfrm>
            <a:off x="1561704" y="1392588"/>
            <a:ext cx="6161524" cy="4975763"/>
          </a:xfrm>
          <a:prstGeom prst="rect">
            <a:avLst/>
          </a:prstGeom>
          <a:gradFill flip="none" rotWithShape="1">
            <a:gsLst>
              <a:gs pos="0">
                <a:srgbClr val="92D050">
                  <a:alpha val="21000"/>
                </a:srgbClr>
              </a:gs>
              <a:gs pos="18000">
                <a:srgbClr val="92D050">
                  <a:alpha val="20000"/>
                </a:srgbClr>
              </a:gs>
              <a:gs pos="84000">
                <a:srgbClr val="92D050">
                  <a:alpha val="20000"/>
                </a:srgbClr>
              </a:gs>
              <a:gs pos="100000">
                <a:srgbClr val="92D050">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56" name="Freeform 155"/>
          <p:cNvSpPr/>
          <p:nvPr/>
        </p:nvSpPr>
        <p:spPr bwMode="auto">
          <a:xfrm flipV="1">
            <a:off x="2042556" y="2627617"/>
            <a:ext cx="690011" cy="1733803"/>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72" name="Freeform 171"/>
          <p:cNvSpPr/>
          <p:nvPr/>
        </p:nvSpPr>
        <p:spPr bwMode="auto">
          <a:xfrm flipV="1">
            <a:off x="2551815" y="1998920"/>
            <a:ext cx="3721394" cy="3274828"/>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endParaRPr lang="en-US" sz="2400" smtClean="0"/>
          </a:p>
        </p:txBody>
      </p:sp>
      <p:sp>
        <p:nvSpPr>
          <p:cNvPr id="270" name="Rectangle 269"/>
          <p:cNvSpPr/>
          <p:nvPr/>
        </p:nvSpPr>
        <p:spPr bwMode="auto">
          <a:xfrm>
            <a:off x="7759180" y="1392588"/>
            <a:ext cx="1160891" cy="4975763"/>
          </a:xfrm>
          <a:prstGeom prst="rect">
            <a:avLst/>
          </a:prstGeom>
          <a:gradFill flip="none" rotWithShape="1">
            <a:gsLst>
              <a:gs pos="0">
                <a:schemeClr val="accent3">
                  <a:alpha val="37000"/>
                </a:schemeClr>
              </a:gs>
              <a:gs pos="18000">
                <a:schemeClr val="accent3">
                  <a:alpha val="20000"/>
                </a:schemeClr>
              </a:gs>
              <a:gs pos="84000">
                <a:schemeClr val="accent3">
                  <a:alpha val="20000"/>
                </a:schemeClr>
              </a:gs>
              <a:gs pos="100000">
                <a:schemeClr val="accent3">
                  <a:alpha val="0"/>
                </a:scheme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72" name="Rectangle 271"/>
          <p:cNvSpPr/>
          <p:nvPr/>
        </p:nvSpPr>
        <p:spPr bwMode="auto">
          <a:xfrm>
            <a:off x="296883" y="1392588"/>
            <a:ext cx="1227882" cy="4975763"/>
          </a:xfrm>
          <a:prstGeom prst="rect">
            <a:avLst/>
          </a:prstGeom>
          <a:gradFill flip="none" rotWithShape="1">
            <a:gsLst>
              <a:gs pos="0">
                <a:schemeClr val="accent4">
                  <a:lumMod val="75000"/>
                  <a:alpha val="32000"/>
                </a:schemeClr>
              </a:gs>
              <a:gs pos="18000">
                <a:schemeClr val="accent4">
                  <a:alpha val="20000"/>
                </a:schemeClr>
              </a:gs>
              <a:gs pos="84000">
                <a:schemeClr val="accent4">
                  <a:alpha val="20000"/>
                </a:schemeClr>
              </a:gs>
              <a:gs pos="100000">
                <a:schemeClr val="accent4">
                  <a:alpha val="0"/>
                </a:scheme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83" name="Title 82"/>
          <p:cNvSpPr>
            <a:spLocks noGrp="1"/>
          </p:cNvSpPr>
          <p:nvPr>
            <p:ph type="title"/>
          </p:nvPr>
        </p:nvSpPr>
        <p:spPr>
          <a:xfrm>
            <a:off x="384175" y="339725"/>
            <a:ext cx="7180407" cy="646331"/>
          </a:xfrm>
        </p:spPr>
        <p:txBody>
          <a:bodyPr/>
          <a:lstStyle/>
          <a:p>
            <a:r>
              <a:rPr lang="en-US" sz="4000" smtClean="0"/>
              <a:t>Recommending the Right Server</a:t>
            </a:r>
            <a:endParaRPr lang="en-US" sz="4000" dirty="0"/>
          </a:p>
        </p:txBody>
      </p:sp>
      <p:sp>
        <p:nvSpPr>
          <p:cNvPr id="141" name="Freeform 140"/>
          <p:cNvSpPr/>
          <p:nvPr/>
        </p:nvSpPr>
        <p:spPr bwMode="auto">
          <a:xfrm>
            <a:off x="6915394" y="4303018"/>
            <a:ext cx="983690" cy="483000"/>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39" name="Freeform 138"/>
          <p:cNvSpPr/>
          <p:nvPr/>
        </p:nvSpPr>
        <p:spPr bwMode="auto">
          <a:xfrm flipV="1">
            <a:off x="7252235" y="4109724"/>
            <a:ext cx="649289" cy="47030"/>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47" name="Freeform 146"/>
          <p:cNvSpPr/>
          <p:nvPr/>
        </p:nvSpPr>
        <p:spPr bwMode="auto">
          <a:xfrm>
            <a:off x="6915394" y="3206200"/>
            <a:ext cx="986130" cy="342124"/>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99" name="Freeform 98"/>
          <p:cNvSpPr/>
          <p:nvPr/>
        </p:nvSpPr>
        <p:spPr bwMode="auto">
          <a:xfrm>
            <a:off x="3721394" y="4081643"/>
            <a:ext cx="203561" cy="291814"/>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216" name="Freeform 215"/>
          <p:cNvSpPr/>
          <p:nvPr/>
        </p:nvSpPr>
        <p:spPr bwMode="auto">
          <a:xfrm flipV="1">
            <a:off x="3645725" y="5611147"/>
            <a:ext cx="4245735" cy="362251"/>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13" name="Rounded Rectangle 112"/>
          <p:cNvSpPr/>
          <p:nvPr/>
        </p:nvSpPr>
        <p:spPr bwMode="auto">
          <a:xfrm>
            <a:off x="4973493" y="4722858"/>
            <a:ext cx="1018761" cy="450376"/>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02" name="Rounded Rectangle 101"/>
          <p:cNvSpPr/>
          <p:nvPr/>
        </p:nvSpPr>
        <p:spPr bwMode="auto">
          <a:xfrm>
            <a:off x="3285189" y="3043262"/>
            <a:ext cx="820453" cy="1027944"/>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88" name="TextBox 87"/>
          <p:cNvSpPr txBox="1"/>
          <p:nvPr/>
        </p:nvSpPr>
        <p:spPr>
          <a:xfrm>
            <a:off x="3368317" y="3268895"/>
            <a:ext cx="669894" cy="6412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Need Multiple </a:t>
            </a:r>
            <a:r>
              <a:rPr lang="en-US" sz="800" smtClean="0">
                <a:solidFill>
                  <a:schemeClr val="tx1"/>
                </a:solidFill>
                <a:latin typeface="Segoe UI" pitchFamily="34" charset="0"/>
                <a:cs typeface="Segoe UI" pitchFamily="34" charset="0"/>
              </a:rPr>
              <a:t>Domains/</a:t>
            </a:r>
            <a:br>
              <a:rPr lang="en-US" sz="800" smtClean="0">
                <a:solidFill>
                  <a:schemeClr val="tx1"/>
                </a:solidFill>
                <a:latin typeface="Segoe UI" pitchFamily="34" charset="0"/>
                <a:cs typeface="Segoe UI" pitchFamily="34" charset="0"/>
              </a:rPr>
            </a:br>
            <a:r>
              <a:rPr lang="en-US" sz="800" smtClean="0">
                <a:solidFill>
                  <a:schemeClr val="tx1"/>
                </a:solidFill>
                <a:latin typeface="Segoe UI" pitchFamily="34" charset="0"/>
                <a:cs typeface="Segoe UI" pitchFamily="34" charset="0"/>
              </a:rPr>
              <a:t>Trusts</a:t>
            </a:r>
            <a:r>
              <a:rPr lang="en-US" sz="800" dirty="0" smtClean="0">
                <a:solidFill>
                  <a:schemeClr val="tx1"/>
                </a:solidFill>
                <a:latin typeface="Segoe UI" pitchFamily="34" charset="0"/>
                <a:cs typeface="Segoe UI" pitchFamily="34" charset="0"/>
              </a:rPr>
              <a:t>, Mail or Authentication Stores?</a:t>
            </a:r>
          </a:p>
        </p:txBody>
      </p:sp>
      <p:grpSp>
        <p:nvGrpSpPr>
          <p:cNvPr id="2" name="Group 196"/>
          <p:cNvGrpSpPr/>
          <p:nvPr/>
        </p:nvGrpSpPr>
        <p:grpSpPr>
          <a:xfrm>
            <a:off x="7906791" y="3316403"/>
            <a:ext cx="805225" cy="443192"/>
            <a:chOff x="8043780" y="2231357"/>
            <a:chExt cx="850838" cy="468297"/>
          </a:xfrm>
        </p:grpSpPr>
        <p:sp>
          <p:nvSpPr>
            <p:cNvPr id="120" name="Rounded Rectangle 119"/>
            <p:cNvSpPr/>
            <p:nvPr/>
          </p:nvSpPr>
          <p:spPr bwMode="auto">
            <a:xfrm>
              <a:off x="8043780" y="2231357"/>
              <a:ext cx="850838" cy="468297"/>
            </a:xfrm>
            <a:prstGeom prst="roundRect">
              <a:avLst>
                <a:gd name="adj" fmla="val 10101"/>
              </a:avLst>
            </a:prstGeom>
            <a:gradFill>
              <a:gsLst>
                <a:gs pos="40000">
                  <a:schemeClr val="bg1"/>
                </a:gs>
                <a:gs pos="100000">
                  <a:srgbClr val="4190B7"/>
                </a:gs>
              </a:gsLst>
              <a:lin ang="6000000" scaled="0"/>
            </a:gradFill>
            <a:ln w="9525" cap="flat" cmpd="sng" algn="ctr">
              <a:gradFill flip="none" rotWithShape="1">
                <a:gsLst>
                  <a:gs pos="0">
                    <a:schemeClr val="accent3">
                      <a:lumMod val="75000"/>
                    </a:schemeClr>
                  </a:gs>
                  <a:gs pos="100000">
                    <a:schemeClr val="accent3">
                      <a:lumMod val="40000"/>
                      <a:lumOff val="60000"/>
                    </a:schemeClr>
                  </a:gs>
                </a:gsLst>
                <a:lin ang="13500000" scaled="1"/>
                <a:tileRect/>
              </a:gradFill>
              <a:prstDash val="solid"/>
              <a:headEnd type="none" w="sm" len="sm"/>
              <a:tailEnd type="none" w="sm" len="sm"/>
            </a:ln>
            <a:effectLst>
              <a:innerShdw blurRad="254000">
                <a:schemeClr val="accent3"/>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23" name="Rectangle 122"/>
            <p:cNvSpPr/>
            <p:nvPr/>
          </p:nvSpPr>
          <p:spPr>
            <a:xfrm>
              <a:off x="8240064" y="2387859"/>
              <a:ext cx="458270" cy="1355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SBS</a:t>
              </a:r>
            </a:p>
          </p:txBody>
        </p:sp>
      </p:grpSp>
      <p:grpSp>
        <p:nvGrpSpPr>
          <p:cNvPr id="3" name="Group 187"/>
          <p:cNvGrpSpPr/>
          <p:nvPr/>
        </p:nvGrpSpPr>
        <p:grpSpPr>
          <a:xfrm>
            <a:off x="3939748" y="4190784"/>
            <a:ext cx="861418" cy="335287"/>
            <a:chOff x="3626159" y="3379520"/>
            <a:chExt cx="910215" cy="354280"/>
          </a:xfrm>
        </p:grpSpPr>
        <p:sp>
          <p:nvSpPr>
            <p:cNvPr id="110" name="Rounded Rectangle 109"/>
            <p:cNvSpPr/>
            <p:nvPr/>
          </p:nvSpPr>
          <p:spPr bwMode="auto">
            <a:xfrm>
              <a:off x="3626159" y="3379520"/>
              <a:ext cx="910215" cy="354280"/>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28" name="TextBox 127"/>
            <p:cNvSpPr txBox="1"/>
            <p:nvPr/>
          </p:nvSpPr>
          <p:spPr>
            <a:xfrm>
              <a:off x="3855341" y="3495395"/>
              <a:ext cx="429628" cy="1355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 Users </a:t>
              </a:r>
            </a:p>
          </p:txBody>
        </p:sp>
      </p:grpSp>
      <p:sp>
        <p:nvSpPr>
          <p:cNvPr id="130" name="TextBox 129"/>
          <p:cNvSpPr txBox="1"/>
          <p:nvPr/>
        </p:nvSpPr>
        <p:spPr>
          <a:xfrm>
            <a:off x="5073054" y="4816244"/>
            <a:ext cx="887070" cy="2564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Consider a software firewall?</a:t>
            </a:r>
          </a:p>
        </p:txBody>
      </p:sp>
      <p:grpSp>
        <p:nvGrpSpPr>
          <p:cNvPr id="4" name="Group 194"/>
          <p:cNvGrpSpPr/>
          <p:nvPr/>
        </p:nvGrpSpPr>
        <p:grpSpPr>
          <a:xfrm>
            <a:off x="7906791" y="4585155"/>
            <a:ext cx="805225" cy="443192"/>
            <a:chOff x="8043780" y="3684105"/>
            <a:chExt cx="850838" cy="468297"/>
          </a:xfrm>
        </p:grpSpPr>
        <p:sp>
          <p:nvSpPr>
            <p:cNvPr id="124" name="Rounded Rectangle 123"/>
            <p:cNvSpPr/>
            <p:nvPr/>
          </p:nvSpPr>
          <p:spPr bwMode="auto">
            <a:xfrm>
              <a:off x="8043780" y="3684105"/>
              <a:ext cx="850838" cy="468297"/>
            </a:xfrm>
            <a:prstGeom prst="roundRect">
              <a:avLst>
                <a:gd name="adj" fmla="val 10101"/>
              </a:avLst>
            </a:prstGeom>
            <a:gradFill>
              <a:gsLst>
                <a:gs pos="40000">
                  <a:schemeClr val="bg1"/>
                </a:gs>
                <a:gs pos="100000">
                  <a:srgbClr val="4190B7"/>
                </a:gs>
              </a:gsLst>
              <a:lin ang="6000000" scaled="0"/>
            </a:gradFill>
            <a:ln w="9525" cap="flat" cmpd="sng" algn="ctr">
              <a:gradFill flip="none" rotWithShape="1">
                <a:gsLst>
                  <a:gs pos="0">
                    <a:schemeClr val="accent3">
                      <a:lumMod val="75000"/>
                    </a:schemeClr>
                  </a:gs>
                  <a:gs pos="100000">
                    <a:schemeClr val="accent3">
                      <a:lumMod val="40000"/>
                      <a:lumOff val="60000"/>
                    </a:schemeClr>
                  </a:gs>
                </a:gsLst>
                <a:lin ang="13500000" scaled="1"/>
                <a:tileRect/>
              </a:gradFill>
              <a:prstDash val="solid"/>
              <a:headEnd type="none" w="sm" len="sm"/>
              <a:tailEnd type="none" w="sm" len="sm"/>
            </a:ln>
            <a:effectLst>
              <a:innerShdw blurRad="254000">
                <a:schemeClr val="accent3"/>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31" name="Rectangle 130"/>
            <p:cNvSpPr/>
            <p:nvPr/>
          </p:nvSpPr>
          <p:spPr>
            <a:xfrm>
              <a:off x="8240064" y="3848358"/>
              <a:ext cx="458270" cy="1355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EBS</a:t>
              </a:r>
            </a:p>
          </p:txBody>
        </p:sp>
      </p:grpSp>
      <p:grpSp>
        <p:nvGrpSpPr>
          <p:cNvPr id="5" name="Group 192"/>
          <p:cNvGrpSpPr/>
          <p:nvPr/>
        </p:nvGrpSpPr>
        <p:grpSpPr>
          <a:xfrm>
            <a:off x="7906791" y="5853907"/>
            <a:ext cx="805225" cy="443192"/>
            <a:chOff x="8043780" y="5136854"/>
            <a:chExt cx="850838" cy="468297"/>
          </a:xfrm>
        </p:grpSpPr>
        <p:sp>
          <p:nvSpPr>
            <p:cNvPr id="182" name="Rounded Rectangle 181"/>
            <p:cNvSpPr/>
            <p:nvPr/>
          </p:nvSpPr>
          <p:spPr bwMode="auto">
            <a:xfrm>
              <a:off x="8043780" y="5136854"/>
              <a:ext cx="850838" cy="468297"/>
            </a:xfrm>
            <a:prstGeom prst="roundRect">
              <a:avLst>
                <a:gd name="adj" fmla="val 10101"/>
              </a:avLst>
            </a:prstGeom>
            <a:gradFill>
              <a:gsLst>
                <a:gs pos="40000">
                  <a:schemeClr val="bg1"/>
                </a:gs>
                <a:gs pos="100000">
                  <a:srgbClr val="4190B7"/>
                </a:gs>
              </a:gsLst>
              <a:lin ang="6000000" scaled="0"/>
            </a:gradFill>
            <a:ln w="9525" cap="flat" cmpd="sng" algn="ctr">
              <a:gradFill flip="none" rotWithShape="1">
                <a:gsLst>
                  <a:gs pos="0">
                    <a:schemeClr val="accent3">
                      <a:lumMod val="75000"/>
                    </a:schemeClr>
                  </a:gs>
                  <a:gs pos="100000">
                    <a:schemeClr val="accent3">
                      <a:lumMod val="40000"/>
                      <a:lumOff val="60000"/>
                    </a:schemeClr>
                  </a:gs>
                </a:gsLst>
                <a:lin ang="13500000" scaled="1"/>
                <a:tileRect/>
              </a:gradFill>
              <a:prstDash val="solid"/>
              <a:headEnd type="none" w="sm" len="sm"/>
              <a:tailEnd type="none" w="sm" len="sm"/>
            </a:ln>
            <a:effectLst>
              <a:innerShdw blurRad="254000">
                <a:schemeClr val="accent3"/>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34" name="Rectangle 133"/>
            <p:cNvSpPr/>
            <p:nvPr/>
          </p:nvSpPr>
          <p:spPr>
            <a:xfrm>
              <a:off x="8163504" y="5240974"/>
              <a:ext cx="611391" cy="2617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WS Foundation</a:t>
              </a:r>
            </a:p>
          </p:txBody>
        </p:sp>
      </p:grpSp>
      <p:grpSp>
        <p:nvGrpSpPr>
          <p:cNvPr id="6" name="Group 193"/>
          <p:cNvGrpSpPr/>
          <p:nvPr/>
        </p:nvGrpSpPr>
        <p:grpSpPr>
          <a:xfrm>
            <a:off x="7906791" y="5219531"/>
            <a:ext cx="805225" cy="443192"/>
            <a:chOff x="8043780" y="4410479"/>
            <a:chExt cx="850838" cy="468297"/>
          </a:xfrm>
        </p:grpSpPr>
        <p:sp>
          <p:nvSpPr>
            <p:cNvPr id="181" name="Rounded Rectangle 180"/>
            <p:cNvSpPr/>
            <p:nvPr/>
          </p:nvSpPr>
          <p:spPr bwMode="auto">
            <a:xfrm>
              <a:off x="8043780" y="4410479"/>
              <a:ext cx="850838" cy="468297"/>
            </a:xfrm>
            <a:prstGeom prst="roundRect">
              <a:avLst>
                <a:gd name="adj" fmla="val 10101"/>
              </a:avLst>
            </a:prstGeom>
            <a:gradFill>
              <a:gsLst>
                <a:gs pos="40000">
                  <a:schemeClr val="bg1"/>
                </a:gs>
                <a:gs pos="100000">
                  <a:srgbClr val="4190B7"/>
                </a:gs>
              </a:gsLst>
              <a:lin ang="6000000" scaled="0"/>
            </a:gradFill>
            <a:ln w="9525" cap="flat" cmpd="sng" algn="ctr">
              <a:gradFill flip="none" rotWithShape="1">
                <a:gsLst>
                  <a:gs pos="0">
                    <a:schemeClr val="accent3">
                      <a:lumMod val="75000"/>
                    </a:schemeClr>
                  </a:gs>
                  <a:gs pos="100000">
                    <a:schemeClr val="accent3">
                      <a:lumMod val="40000"/>
                      <a:lumOff val="60000"/>
                    </a:schemeClr>
                  </a:gs>
                </a:gsLst>
                <a:lin ang="13500000" scaled="1"/>
                <a:tileRect/>
              </a:gradFill>
              <a:prstDash val="solid"/>
              <a:headEnd type="none" w="sm" len="sm"/>
              <a:tailEnd type="none" w="sm" len="sm"/>
            </a:ln>
            <a:effectLst>
              <a:innerShdw blurRad="254000">
                <a:schemeClr val="accent3"/>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35" name="Rectangle 134"/>
            <p:cNvSpPr/>
            <p:nvPr/>
          </p:nvSpPr>
          <p:spPr>
            <a:xfrm>
              <a:off x="8240064" y="4507269"/>
              <a:ext cx="458270"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WS Standard</a:t>
              </a:r>
            </a:p>
          </p:txBody>
        </p:sp>
      </p:grpSp>
      <p:grpSp>
        <p:nvGrpSpPr>
          <p:cNvPr id="7" name="Group 198"/>
          <p:cNvGrpSpPr/>
          <p:nvPr/>
        </p:nvGrpSpPr>
        <p:grpSpPr>
          <a:xfrm>
            <a:off x="7906791" y="1926896"/>
            <a:ext cx="805225" cy="443192"/>
            <a:chOff x="8043780" y="778609"/>
            <a:chExt cx="850838" cy="468297"/>
          </a:xfrm>
        </p:grpSpPr>
        <p:sp>
          <p:nvSpPr>
            <p:cNvPr id="101" name="Rounded Rectangle 100"/>
            <p:cNvSpPr/>
            <p:nvPr/>
          </p:nvSpPr>
          <p:spPr bwMode="auto">
            <a:xfrm>
              <a:off x="8043780" y="778609"/>
              <a:ext cx="850838" cy="468297"/>
            </a:xfrm>
            <a:prstGeom prst="roundRect">
              <a:avLst>
                <a:gd name="adj" fmla="val 10101"/>
              </a:avLst>
            </a:prstGeom>
            <a:gradFill>
              <a:gsLst>
                <a:gs pos="40000">
                  <a:schemeClr val="bg1"/>
                </a:gs>
                <a:gs pos="100000">
                  <a:srgbClr val="4190B7"/>
                </a:gs>
              </a:gsLst>
              <a:lin ang="6000000" scaled="0"/>
            </a:gradFill>
            <a:ln w="9525" cap="flat" cmpd="sng" algn="ctr">
              <a:gradFill flip="none" rotWithShape="1">
                <a:gsLst>
                  <a:gs pos="0">
                    <a:schemeClr val="accent3">
                      <a:lumMod val="75000"/>
                    </a:schemeClr>
                  </a:gs>
                  <a:gs pos="100000">
                    <a:schemeClr val="accent3">
                      <a:lumMod val="40000"/>
                      <a:lumOff val="60000"/>
                    </a:schemeClr>
                  </a:gs>
                </a:gsLst>
                <a:lin ang="13500000" scaled="1"/>
                <a:tileRect/>
              </a:gradFill>
              <a:prstDash val="solid"/>
              <a:headEnd type="none" w="sm" len="sm"/>
              <a:tailEnd type="none" w="sm" len="sm"/>
            </a:ln>
            <a:effectLst>
              <a:innerShdw blurRad="254000">
                <a:schemeClr val="accent3"/>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36" name="Rectangle 135"/>
            <p:cNvSpPr/>
            <p:nvPr/>
          </p:nvSpPr>
          <p:spPr>
            <a:xfrm>
              <a:off x="8240064" y="948782"/>
              <a:ext cx="458270" cy="128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WS EE</a:t>
              </a:r>
            </a:p>
          </p:txBody>
        </p:sp>
      </p:grpSp>
      <p:sp>
        <p:nvSpPr>
          <p:cNvPr id="103" name="Rounded Rectangle 102"/>
          <p:cNvSpPr/>
          <p:nvPr/>
        </p:nvSpPr>
        <p:spPr bwMode="auto">
          <a:xfrm>
            <a:off x="1715211" y="4366174"/>
            <a:ext cx="713444" cy="684017"/>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45" name="TextBox 144"/>
          <p:cNvSpPr txBox="1"/>
          <p:nvPr/>
        </p:nvSpPr>
        <p:spPr>
          <a:xfrm>
            <a:off x="1828521" y="4530172"/>
            <a:ext cx="496950" cy="38472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smtClean="0">
                <a:solidFill>
                  <a:schemeClr val="tx1"/>
                </a:solidFill>
                <a:latin typeface="Segoe UI" pitchFamily="34" charset="0"/>
                <a:cs typeface="Segoe UI" pitchFamily="34" charset="0"/>
              </a:rPr>
              <a:t>Shared </a:t>
            </a:r>
            <a:br>
              <a:rPr lang="en-US" sz="800" smtClean="0">
                <a:solidFill>
                  <a:schemeClr val="tx1"/>
                </a:solidFill>
                <a:latin typeface="Segoe UI" pitchFamily="34" charset="0"/>
                <a:cs typeface="Segoe UI" pitchFamily="34" charset="0"/>
              </a:rPr>
            </a:br>
            <a:r>
              <a:rPr lang="en-US" sz="800" smtClean="0">
                <a:solidFill>
                  <a:schemeClr val="tx1"/>
                </a:solidFill>
                <a:latin typeface="Segoe UI" pitchFamily="34" charset="0"/>
                <a:cs typeface="Segoe UI" pitchFamily="34" charset="0"/>
              </a:rPr>
              <a:t>e-mail and calendars?</a:t>
            </a:r>
            <a:endParaRPr lang="en-US" sz="800" dirty="0" smtClean="0">
              <a:solidFill>
                <a:schemeClr val="tx1"/>
              </a:solidFill>
              <a:latin typeface="Segoe UI" pitchFamily="34" charset="0"/>
              <a:cs typeface="Segoe UI" pitchFamily="34" charset="0"/>
            </a:endParaRPr>
          </a:p>
        </p:txBody>
      </p:sp>
      <p:grpSp>
        <p:nvGrpSpPr>
          <p:cNvPr id="8" name="Group 186"/>
          <p:cNvGrpSpPr/>
          <p:nvPr/>
        </p:nvGrpSpPr>
        <p:grpSpPr>
          <a:xfrm>
            <a:off x="3239110" y="5910303"/>
            <a:ext cx="861418" cy="335287"/>
            <a:chOff x="3626159" y="5196444"/>
            <a:chExt cx="910215" cy="354280"/>
          </a:xfrm>
        </p:grpSpPr>
        <p:sp>
          <p:nvSpPr>
            <p:cNvPr id="109" name="Rounded Rectangle 108"/>
            <p:cNvSpPr/>
            <p:nvPr/>
          </p:nvSpPr>
          <p:spPr bwMode="auto">
            <a:xfrm>
              <a:off x="3626159" y="5196444"/>
              <a:ext cx="910215" cy="354280"/>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48" name="TextBox 147"/>
            <p:cNvSpPr txBox="1"/>
            <p:nvPr/>
          </p:nvSpPr>
          <p:spPr>
            <a:xfrm>
              <a:off x="3697376" y="5247413"/>
              <a:ext cx="793474"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More than 1  processor?</a:t>
              </a:r>
            </a:p>
          </p:txBody>
        </p:sp>
      </p:grpSp>
      <p:grpSp>
        <p:nvGrpSpPr>
          <p:cNvPr id="9" name="Group 188"/>
          <p:cNvGrpSpPr/>
          <p:nvPr/>
        </p:nvGrpSpPr>
        <p:grpSpPr>
          <a:xfrm>
            <a:off x="6524436" y="3953833"/>
            <a:ext cx="749032" cy="395228"/>
            <a:chOff x="6713744" y="3073731"/>
            <a:chExt cx="791462" cy="417616"/>
          </a:xfrm>
        </p:grpSpPr>
        <p:sp>
          <p:nvSpPr>
            <p:cNvPr id="115" name="Rounded Rectangle 114"/>
            <p:cNvSpPr/>
            <p:nvPr/>
          </p:nvSpPr>
          <p:spPr bwMode="auto">
            <a:xfrm>
              <a:off x="6713744" y="3073731"/>
              <a:ext cx="791462" cy="417616"/>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53" name="TextBox 152"/>
            <p:cNvSpPr txBox="1"/>
            <p:nvPr/>
          </p:nvSpPr>
          <p:spPr>
            <a:xfrm>
              <a:off x="6851698" y="3154299"/>
              <a:ext cx="515554"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Need a database?</a:t>
              </a:r>
            </a:p>
          </p:txBody>
        </p:sp>
      </p:grpSp>
      <p:grpSp>
        <p:nvGrpSpPr>
          <p:cNvPr id="10" name="Group 195"/>
          <p:cNvGrpSpPr/>
          <p:nvPr/>
        </p:nvGrpSpPr>
        <p:grpSpPr>
          <a:xfrm>
            <a:off x="7906791" y="3950779"/>
            <a:ext cx="805225" cy="443192"/>
            <a:chOff x="8043780" y="2957731"/>
            <a:chExt cx="850838" cy="468297"/>
          </a:xfrm>
        </p:grpSpPr>
        <p:sp>
          <p:nvSpPr>
            <p:cNvPr id="121" name="Rounded Rectangle 120"/>
            <p:cNvSpPr/>
            <p:nvPr/>
          </p:nvSpPr>
          <p:spPr bwMode="auto">
            <a:xfrm>
              <a:off x="8043780" y="2957731"/>
              <a:ext cx="850838" cy="468297"/>
            </a:xfrm>
            <a:prstGeom prst="roundRect">
              <a:avLst>
                <a:gd name="adj" fmla="val 10101"/>
              </a:avLst>
            </a:prstGeom>
            <a:gradFill>
              <a:gsLst>
                <a:gs pos="40000">
                  <a:schemeClr val="bg1"/>
                </a:gs>
                <a:gs pos="100000">
                  <a:srgbClr val="4190B7"/>
                </a:gs>
              </a:gsLst>
              <a:lin ang="6000000" scaled="0"/>
            </a:gradFill>
            <a:ln w="9525" cap="flat" cmpd="sng" algn="ctr">
              <a:gradFill flip="none" rotWithShape="1">
                <a:gsLst>
                  <a:gs pos="0">
                    <a:schemeClr val="accent3">
                      <a:lumMod val="75000"/>
                    </a:schemeClr>
                  </a:gs>
                  <a:gs pos="100000">
                    <a:schemeClr val="accent3">
                      <a:lumMod val="40000"/>
                      <a:lumOff val="60000"/>
                    </a:schemeClr>
                  </a:gs>
                </a:gsLst>
                <a:lin ang="13500000" scaled="1"/>
                <a:tileRect/>
              </a:gradFill>
              <a:prstDash val="solid"/>
              <a:headEnd type="none" w="sm" len="sm"/>
              <a:tailEnd type="none" w="sm" len="sm"/>
            </a:ln>
            <a:effectLst>
              <a:innerShdw blurRad="254000">
                <a:schemeClr val="accent3"/>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55" name="Rectangle 154"/>
            <p:cNvSpPr/>
            <p:nvPr/>
          </p:nvSpPr>
          <p:spPr>
            <a:xfrm>
              <a:off x="8240064" y="3056790"/>
              <a:ext cx="458270"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EBS Premium</a:t>
              </a:r>
            </a:p>
          </p:txBody>
        </p:sp>
      </p:grpSp>
      <p:grpSp>
        <p:nvGrpSpPr>
          <p:cNvPr id="11" name="Group 197"/>
          <p:cNvGrpSpPr/>
          <p:nvPr/>
        </p:nvGrpSpPr>
        <p:grpSpPr>
          <a:xfrm>
            <a:off x="7906791" y="2682028"/>
            <a:ext cx="805225" cy="443192"/>
            <a:chOff x="8043780" y="1504983"/>
            <a:chExt cx="850838" cy="468297"/>
          </a:xfrm>
        </p:grpSpPr>
        <p:sp>
          <p:nvSpPr>
            <p:cNvPr id="119" name="Rounded Rectangle 118"/>
            <p:cNvSpPr/>
            <p:nvPr/>
          </p:nvSpPr>
          <p:spPr bwMode="auto">
            <a:xfrm>
              <a:off x="8043780" y="1504983"/>
              <a:ext cx="850838" cy="468297"/>
            </a:xfrm>
            <a:prstGeom prst="roundRect">
              <a:avLst>
                <a:gd name="adj" fmla="val 10101"/>
              </a:avLst>
            </a:prstGeom>
            <a:gradFill>
              <a:gsLst>
                <a:gs pos="40000">
                  <a:schemeClr val="bg1"/>
                </a:gs>
                <a:gs pos="100000">
                  <a:srgbClr val="4190B7"/>
                </a:gs>
              </a:gsLst>
              <a:lin ang="6000000" scaled="0"/>
            </a:gradFill>
            <a:ln w="9525" cap="flat" cmpd="sng" algn="ctr">
              <a:gradFill flip="none" rotWithShape="1">
                <a:gsLst>
                  <a:gs pos="0">
                    <a:schemeClr val="accent3">
                      <a:lumMod val="75000"/>
                    </a:schemeClr>
                  </a:gs>
                  <a:gs pos="100000">
                    <a:schemeClr val="accent3">
                      <a:lumMod val="40000"/>
                      <a:lumOff val="60000"/>
                    </a:schemeClr>
                  </a:gs>
                </a:gsLst>
                <a:lin ang="13500000" scaled="1"/>
                <a:tileRect/>
              </a:gradFill>
              <a:prstDash val="solid"/>
              <a:headEnd type="none" w="sm" len="sm"/>
              <a:tailEnd type="none" w="sm" len="sm"/>
            </a:ln>
            <a:effectLst>
              <a:innerShdw blurRad="254000">
                <a:schemeClr val="accent3"/>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57" name="Rectangle 156"/>
            <p:cNvSpPr/>
            <p:nvPr/>
          </p:nvSpPr>
          <p:spPr>
            <a:xfrm>
              <a:off x="8240064" y="1613057"/>
              <a:ext cx="458270"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SBS Premium</a:t>
              </a:r>
            </a:p>
          </p:txBody>
        </p:sp>
      </p:grpSp>
      <p:grpSp>
        <p:nvGrpSpPr>
          <p:cNvPr id="12" name="Group 189"/>
          <p:cNvGrpSpPr/>
          <p:nvPr/>
        </p:nvGrpSpPr>
        <p:grpSpPr>
          <a:xfrm>
            <a:off x="6524436" y="2833712"/>
            <a:ext cx="749032" cy="395228"/>
            <a:chOff x="6713744" y="1945575"/>
            <a:chExt cx="791462" cy="417616"/>
          </a:xfrm>
        </p:grpSpPr>
        <p:sp>
          <p:nvSpPr>
            <p:cNvPr id="117" name="Rounded Rectangle 116"/>
            <p:cNvSpPr/>
            <p:nvPr/>
          </p:nvSpPr>
          <p:spPr bwMode="auto">
            <a:xfrm>
              <a:off x="6713744" y="1945575"/>
              <a:ext cx="791462" cy="417616"/>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59" name="TextBox 158"/>
            <p:cNvSpPr txBox="1"/>
            <p:nvPr/>
          </p:nvSpPr>
          <p:spPr>
            <a:xfrm>
              <a:off x="6851698" y="2026143"/>
              <a:ext cx="515554"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Need a database?</a:t>
              </a:r>
            </a:p>
          </p:txBody>
        </p:sp>
      </p:grpSp>
      <p:grpSp>
        <p:nvGrpSpPr>
          <p:cNvPr id="13" name="Group 191"/>
          <p:cNvGrpSpPr/>
          <p:nvPr/>
        </p:nvGrpSpPr>
        <p:grpSpPr>
          <a:xfrm>
            <a:off x="4973493" y="3924911"/>
            <a:ext cx="1018761" cy="450376"/>
            <a:chOff x="4944320" y="3098586"/>
            <a:chExt cx="1076470" cy="475888"/>
          </a:xfrm>
        </p:grpSpPr>
        <p:sp>
          <p:nvSpPr>
            <p:cNvPr id="111" name="Rounded Rectangle 110"/>
            <p:cNvSpPr/>
            <p:nvPr/>
          </p:nvSpPr>
          <p:spPr bwMode="auto">
            <a:xfrm>
              <a:off x="4944320" y="3098586"/>
              <a:ext cx="1076470" cy="475888"/>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69" name="TextBox 168"/>
            <p:cNvSpPr txBox="1"/>
            <p:nvPr/>
          </p:nvSpPr>
          <p:spPr>
            <a:xfrm>
              <a:off x="5066919" y="3208290"/>
              <a:ext cx="831273"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Fewer than 300 PCs in 2 yrs</a:t>
              </a:r>
            </a:p>
          </p:txBody>
        </p:sp>
      </p:grpSp>
      <p:sp>
        <p:nvSpPr>
          <p:cNvPr id="89" name="Rectangle 88"/>
          <p:cNvSpPr/>
          <p:nvPr/>
        </p:nvSpPr>
        <p:spPr>
          <a:xfrm>
            <a:off x="7790440" y="1475704"/>
            <a:ext cx="1045198" cy="407787"/>
          </a:xfrm>
          <a:prstGeom prst="rect">
            <a:avLst/>
          </a:prstGeom>
        </p:spPr>
        <p:txBody>
          <a:bodyPr wrap="square">
            <a:spAutoFit/>
          </a:bodyPr>
          <a:lstStyle/>
          <a:p>
            <a:pPr algn="ctr"/>
            <a:r>
              <a:rPr lang="en-US" sz="1000" b="1" dirty="0" smtClean="0">
                <a:solidFill>
                  <a:schemeClr val="tx2"/>
                </a:solidFill>
                <a:latin typeface="Segoe UI" pitchFamily="34" charset="0"/>
                <a:cs typeface="Segoe UI" pitchFamily="34" charset="0"/>
              </a:rPr>
              <a:t>Recommend This Solution</a:t>
            </a:r>
            <a:endParaRPr lang="en-US" sz="1000" b="1" dirty="0">
              <a:solidFill>
                <a:schemeClr val="tx2"/>
              </a:solidFill>
              <a:latin typeface="Segoe UI" pitchFamily="34" charset="0"/>
              <a:cs typeface="Segoe UI" pitchFamily="34" charset="0"/>
            </a:endParaRPr>
          </a:p>
        </p:txBody>
      </p:sp>
      <p:sp>
        <p:nvSpPr>
          <p:cNvPr id="90" name="Rectangle 89"/>
          <p:cNvSpPr/>
          <p:nvPr/>
        </p:nvSpPr>
        <p:spPr>
          <a:xfrm>
            <a:off x="3200775" y="1543134"/>
            <a:ext cx="1418979" cy="246221"/>
          </a:xfrm>
          <a:prstGeom prst="rect">
            <a:avLst/>
          </a:prstGeom>
        </p:spPr>
        <p:txBody>
          <a:bodyPr wrap="none">
            <a:spAutoFit/>
          </a:bodyPr>
          <a:lstStyle/>
          <a:p>
            <a:pPr algn="ctr"/>
            <a:r>
              <a:rPr lang="en-US" sz="1000" b="1" dirty="0" smtClean="0">
                <a:solidFill>
                  <a:schemeClr val="accent1"/>
                </a:solidFill>
                <a:latin typeface="Segoe UI" pitchFamily="34" charset="0"/>
                <a:cs typeface="Segoe UI" pitchFamily="34" charset="0"/>
              </a:rPr>
              <a:t>Key Decision Factors</a:t>
            </a:r>
            <a:endParaRPr lang="en-US" sz="1000" b="1" dirty="0">
              <a:solidFill>
                <a:schemeClr val="accent1"/>
              </a:solidFill>
              <a:latin typeface="Segoe UI" pitchFamily="34" charset="0"/>
              <a:cs typeface="Segoe UI" pitchFamily="34" charset="0"/>
            </a:endParaRPr>
          </a:p>
        </p:txBody>
      </p:sp>
      <p:sp>
        <p:nvSpPr>
          <p:cNvPr id="93" name="Rectangle 92"/>
          <p:cNvSpPr/>
          <p:nvPr/>
        </p:nvSpPr>
        <p:spPr>
          <a:xfrm>
            <a:off x="457579" y="1543134"/>
            <a:ext cx="885179" cy="246221"/>
          </a:xfrm>
          <a:prstGeom prst="rect">
            <a:avLst/>
          </a:prstGeom>
        </p:spPr>
        <p:txBody>
          <a:bodyPr wrap="none">
            <a:spAutoFit/>
          </a:bodyPr>
          <a:lstStyle/>
          <a:p>
            <a:pPr algn="ctr"/>
            <a:r>
              <a:rPr lang="en-US" sz="1000" b="1" dirty="0" smtClean="0">
                <a:solidFill>
                  <a:schemeClr val="accent2"/>
                </a:solidFill>
                <a:latin typeface="Segoe UI" pitchFamily="34" charset="0"/>
                <a:cs typeface="Segoe UI" pitchFamily="34" charset="0"/>
              </a:rPr>
              <a:t>Initial Need</a:t>
            </a:r>
            <a:endParaRPr lang="en-US" sz="1000" b="1" dirty="0">
              <a:solidFill>
                <a:schemeClr val="accent2"/>
              </a:solidFill>
              <a:latin typeface="Segoe UI" pitchFamily="34" charset="0"/>
              <a:cs typeface="Segoe UI" pitchFamily="34" charset="0"/>
            </a:endParaRPr>
          </a:p>
        </p:txBody>
      </p:sp>
      <p:sp>
        <p:nvSpPr>
          <p:cNvPr id="207" name="Freeform 206"/>
          <p:cNvSpPr/>
          <p:nvPr/>
        </p:nvSpPr>
        <p:spPr bwMode="auto">
          <a:xfrm>
            <a:off x="1285593" y="4696339"/>
            <a:ext cx="404593" cy="0"/>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211" name="Freeform 210"/>
          <p:cNvSpPr/>
          <p:nvPr/>
        </p:nvSpPr>
        <p:spPr bwMode="auto">
          <a:xfrm>
            <a:off x="2573080" y="5691650"/>
            <a:ext cx="665598" cy="392439"/>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215" name="Freeform 214"/>
          <p:cNvSpPr/>
          <p:nvPr/>
        </p:nvSpPr>
        <p:spPr bwMode="auto">
          <a:xfrm flipV="1">
            <a:off x="4096987" y="6070400"/>
            <a:ext cx="3804537" cy="45719"/>
          </a:xfrm>
          <a:custGeom>
            <a:avLst/>
            <a:gdLst>
              <a:gd name="connsiteX0" fmla="*/ 0 w 3487479"/>
              <a:gd name="connsiteY0" fmla="*/ 0 h 0"/>
              <a:gd name="connsiteX1" fmla="*/ 3487479 w 3487479"/>
              <a:gd name="connsiteY1" fmla="*/ 0 h 0"/>
            </a:gdLst>
            <a:ahLst/>
            <a:cxnLst>
              <a:cxn ang="0">
                <a:pos x="connsiteX0" y="connsiteY0"/>
              </a:cxn>
              <a:cxn ang="0">
                <a:pos x="connsiteX1" y="connsiteY1"/>
              </a:cxn>
            </a:cxnLst>
            <a:rect l="l" t="t" r="r" b="b"/>
            <a:pathLst>
              <a:path w="3487479">
                <a:moveTo>
                  <a:pt x="0" y="0"/>
                </a:moveTo>
                <a:lnTo>
                  <a:pt x="3487479" y="0"/>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06" name="Freeform 105"/>
          <p:cNvSpPr/>
          <p:nvPr/>
        </p:nvSpPr>
        <p:spPr bwMode="auto">
          <a:xfrm flipV="1">
            <a:off x="3700129" y="2271364"/>
            <a:ext cx="2571261" cy="760019"/>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endParaRPr lang="en-US" sz="2400" smtClean="0"/>
          </a:p>
        </p:txBody>
      </p:sp>
      <p:sp>
        <p:nvSpPr>
          <p:cNvPr id="107" name="Freeform 106"/>
          <p:cNvSpPr/>
          <p:nvPr/>
        </p:nvSpPr>
        <p:spPr bwMode="auto">
          <a:xfrm flipV="1">
            <a:off x="4369569" y="3055261"/>
            <a:ext cx="2173511" cy="1137067"/>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12" name="Freeform 111"/>
          <p:cNvSpPr/>
          <p:nvPr/>
        </p:nvSpPr>
        <p:spPr bwMode="auto">
          <a:xfrm>
            <a:off x="4198507" y="4534458"/>
            <a:ext cx="774815" cy="432688"/>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16" name="Freeform 115"/>
          <p:cNvSpPr/>
          <p:nvPr/>
        </p:nvSpPr>
        <p:spPr bwMode="auto">
          <a:xfrm>
            <a:off x="5476449" y="4383518"/>
            <a:ext cx="0" cy="342127"/>
          </a:xfrm>
          <a:custGeom>
            <a:avLst/>
            <a:gdLst>
              <a:gd name="connsiteX0" fmla="*/ 0 w 0"/>
              <a:gd name="connsiteY0" fmla="*/ 361507 h 361507"/>
              <a:gd name="connsiteX1" fmla="*/ 0 w 0"/>
              <a:gd name="connsiteY1" fmla="*/ 0 h 361507"/>
            </a:gdLst>
            <a:ahLst/>
            <a:cxnLst>
              <a:cxn ang="0">
                <a:pos x="connsiteX0" y="connsiteY0"/>
              </a:cxn>
              <a:cxn ang="0">
                <a:pos x="connsiteX1" y="connsiteY1"/>
              </a:cxn>
            </a:cxnLst>
            <a:rect l="l" t="t" r="r" b="b"/>
            <a:pathLst>
              <a:path h="361507">
                <a:moveTo>
                  <a:pt x="0" y="361507"/>
                </a:moveTo>
                <a:lnTo>
                  <a:pt x="0" y="0"/>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25" name="Freeform 124"/>
          <p:cNvSpPr/>
          <p:nvPr/>
        </p:nvSpPr>
        <p:spPr bwMode="auto">
          <a:xfrm>
            <a:off x="5486511" y="5178459"/>
            <a:ext cx="2404949" cy="181124"/>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27" name="Freeform 126"/>
          <p:cNvSpPr/>
          <p:nvPr/>
        </p:nvSpPr>
        <p:spPr bwMode="auto">
          <a:xfrm flipV="1">
            <a:off x="5486512" y="2520747"/>
            <a:ext cx="784878" cy="1399892"/>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29" name="Freeform 128"/>
          <p:cNvSpPr/>
          <p:nvPr/>
        </p:nvSpPr>
        <p:spPr bwMode="auto">
          <a:xfrm flipV="1">
            <a:off x="6004929" y="4109725"/>
            <a:ext cx="528088" cy="43268"/>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32" name="Freeform 131"/>
          <p:cNvSpPr/>
          <p:nvPr/>
        </p:nvSpPr>
        <p:spPr bwMode="auto">
          <a:xfrm flipV="1">
            <a:off x="4201556" y="2390119"/>
            <a:ext cx="2069836" cy="1802208"/>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43" name="Freeform 142"/>
          <p:cNvSpPr/>
          <p:nvPr/>
        </p:nvSpPr>
        <p:spPr bwMode="auto">
          <a:xfrm flipV="1">
            <a:off x="7282872" y="2942471"/>
            <a:ext cx="618651" cy="43268"/>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49" name="Freeform 148"/>
          <p:cNvSpPr/>
          <p:nvPr/>
        </p:nvSpPr>
        <p:spPr bwMode="auto">
          <a:xfrm flipV="1">
            <a:off x="7539272" y="2197838"/>
            <a:ext cx="362252" cy="43268"/>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sp>
        <p:nvSpPr>
          <p:cNvPr id="152" name="Freeform 151"/>
          <p:cNvSpPr/>
          <p:nvPr/>
        </p:nvSpPr>
        <p:spPr bwMode="auto">
          <a:xfrm>
            <a:off x="7539272" y="2451509"/>
            <a:ext cx="1267881" cy="2968452"/>
          </a:xfrm>
          <a:custGeom>
            <a:avLst/>
            <a:gdLst>
              <a:gd name="connsiteX0" fmla="*/ 0 w 1339702"/>
              <a:gd name="connsiteY0" fmla="*/ 0 h 3136605"/>
              <a:gd name="connsiteX1" fmla="*/ 1339702 w 1339702"/>
              <a:gd name="connsiteY1" fmla="*/ 0 h 3136605"/>
              <a:gd name="connsiteX2" fmla="*/ 1339702 w 1339702"/>
              <a:gd name="connsiteY2" fmla="*/ 3136605 h 3136605"/>
              <a:gd name="connsiteX3" fmla="*/ 1244009 w 1339702"/>
              <a:gd name="connsiteY3" fmla="*/ 3136605 h 3136605"/>
            </a:gdLst>
            <a:ahLst/>
            <a:cxnLst>
              <a:cxn ang="0">
                <a:pos x="connsiteX0" y="connsiteY0"/>
              </a:cxn>
              <a:cxn ang="0">
                <a:pos x="connsiteX1" y="connsiteY1"/>
              </a:cxn>
              <a:cxn ang="0">
                <a:pos x="connsiteX2" y="connsiteY2"/>
              </a:cxn>
              <a:cxn ang="0">
                <a:pos x="connsiteX3" y="connsiteY3"/>
              </a:cxn>
            </a:cxnLst>
            <a:rect l="l" t="t" r="r" b="b"/>
            <a:pathLst>
              <a:path w="1339702" h="3136605">
                <a:moveTo>
                  <a:pt x="0" y="0"/>
                </a:moveTo>
                <a:lnTo>
                  <a:pt x="1339702" y="0"/>
                </a:lnTo>
                <a:lnTo>
                  <a:pt x="1339702" y="3136605"/>
                </a:lnTo>
                <a:lnTo>
                  <a:pt x="1244009" y="3136605"/>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grpSp>
        <p:nvGrpSpPr>
          <p:cNvPr id="14" name="Group 159"/>
          <p:cNvGrpSpPr/>
          <p:nvPr/>
        </p:nvGrpSpPr>
        <p:grpSpPr>
          <a:xfrm>
            <a:off x="1336621" y="4623517"/>
            <a:ext cx="207016" cy="186788"/>
            <a:chOff x="1101431" y="3983739"/>
            <a:chExt cx="218743" cy="197369"/>
          </a:xfrm>
        </p:grpSpPr>
        <p:sp>
          <p:nvSpPr>
            <p:cNvPr id="95" name="TextBox 94"/>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158" name="TextBox 157"/>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15" name="Group 203"/>
          <p:cNvGrpSpPr/>
          <p:nvPr/>
        </p:nvGrpSpPr>
        <p:grpSpPr>
          <a:xfrm>
            <a:off x="3597952" y="2752999"/>
            <a:ext cx="207016" cy="186788"/>
            <a:chOff x="1101431" y="3983739"/>
            <a:chExt cx="218743" cy="197369"/>
          </a:xfrm>
        </p:grpSpPr>
        <p:sp>
          <p:nvSpPr>
            <p:cNvPr id="205" name="TextBox 204"/>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06" name="TextBox 205"/>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16" name="Group 211"/>
          <p:cNvGrpSpPr/>
          <p:nvPr/>
        </p:nvGrpSpPr>
        <p:grpSpPr>
          <a:xfrm>
            <a:off x="3613561" y="4137614"/>
            <a:ext cx="202871" cy="192633"/>
            <a:chOff x="1101431" y="3983739"/>
            <a:chExt cx="214363" cy="203545"/>
          </a:xfrm>
        </p:grpSpPr>
        <p:sp>
          <p:nvSpPr>
            <p:cNvPr id="213" name="TextBox 212"/>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17" name="TextBox 216"/>
            <p:cNvSpPr txBox="1"/>
            <p:nvPr/>
          </p:nvSpPr>
          <p:spPr>
            <a:xfrm>
              <a:off x="1121716"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17" name="Group 217"/>
          <p:cNvGrpSpPr/>
          <p:nvPr/>
        </p:nvGrpSpPr>
        <p:grpSpPr>
          <a:xfrm>
            <a:off x="2465875" y="5785331"/>
            <a:ext cx="207016" cy="186788"/>
            <a:chOff x="1101431" y="3983739"/>
            <a:chExt cx="218743" cy="197369"/>
          </a:xfrm>
        </p:grpSpPr>
        <p:sp>
          <p:nvSpPr>
            <p:cNvPr id="219" name="TextBox 218"/>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20" name="TextBox 219"/>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18" name="Group 220"/>
          <p:cNvGrpSpPr/>
          <p:nvPr/>
        </p:nvGrpSpPr>
        <p:grpSpPr>
          <a:xfrm>
            <a:off x="2451490" y="4971051"/>
            <a:ext cx="202871" cy="192633"/>
            <a:chOff x="1101431" y="3983739"/>
            <a:chExt cx="214363" cy="203545"/>
          </a:xfrm>
        </p:grpSpPr>
        <p:sp>
          <p:nvSpPr>
            <p:cNvPr id="222" name="TextBox 221"/>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23" name="TextBox 222"/>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19" name="Group 223"/>
          <p:cNvGrpSpPr/>
          <p:nvPr/>
        </p:nvGrpSpPr>
        <p:grpSpPr>
          <a:xfrm>
            <a:off x="4201984" y="6008231"/>
            <a:ext cx="202871" cy="192633"/>
            <a:chOff x="1101431" y="3983739"/>
            <a:chExt cx="214363" cy="203545"/>
          </a:xfrm>
        </p:grpSpPr>
        <p:sp>
          <p:nvSpPr>
            <p:cNvPr id="225" name="TextBox 224"/>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26" name="TextBox 225"/>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0" name="Group 226"/>
          <p:cNvGrpSpPr/>
          <p:nvPr/>
        </p:nvGrpSpPr>
        <p:grpSpPr>
          <a:xfrm>
            <a:off x="3536348" y="5671695"/>
            <a:ext cx="207016" cy="186788"/>
            <a:chOff x="1101431" y="3983739"/>
            <a:chExt cx="218743" cy="197369"/>
          </a:xfrm>
        </p:grpSpPr>
        <p:sp>
          <p:nvSpPr>
            <p:cNvPr id="228" name="TextBox 227"/>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29" name="TextBox 228"/>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21" name="Group 229"/>
          <p:cNvGrpSpPr/>
          <p:nvPr/>
        </p:nvGrpSpPr>
        <p:grpSpPr>
          <a:xfrm>
            <a:off x="5388168" y="5256488"/>
            <a:ext cx="202871" cy="192633"/>
            <a:chOff x="1101431" y="3983739"/>
            <a:chExt cx="214363" cy="203545"/>
          </a:xfrm>
        </p:grpSpPr>
        <p:sp>
          <p:nvSpPr>
            <p:cNvPr id="231" name="TextBox 230"/>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32" name="TextBox 231"/>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2" name="Group 232"/>
          <p:cNvGrpSpPr/>
          <p:nvPr/>
        </p:nvGrpSpPr>
        <p:grpSpPr>
          <a:xfrm>
            <a:off x="5357574" y="4509115"/>
            <a:ext cx="207016" cy="186788"/>
            <a:chOff x="1101431" y="3983739"/>
            <a:chExt cx="218743" cy="197369"/>
          </a:xfrm>
        </p:grpSpPr>
        <p:sp>
          <p:nvSpPr>
            <p:cNvPr id="234" name="TextBox 233"/>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35" name="TextBox 234"/>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23" name="Group 235"/>
          <p:cNvGrpSpPr/>
          <p:nvPr/>
        </p:nvGrpSpPr>
        <p:grpSpPr>
          <a:xfrm>
            <a:off x="5370686" y="3665589"/>
            <a:ext cx="202871" cy="192633"/>
            <a:chOff x="1101431" y="3983739"/>
            <a:chExt cx="214363" cy="203545"/>
          </a:xfrm>
        </p:grpSpPr>
        <p:sp>
          <p:nvSpPr>
            <p:cNvPr id="237" name="TextBox 236"/>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38" name="TextBox 237"/>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4" name="Group 238"/>
          <p:cNvGrpSpPr/>
          <p:nvPr/>
        </p:nvGrpSpPr>
        <p:grpSpPr>
          <a:xfrm>
            <a:off x="6074353" y="4063314"/>
            <a:ext cx="207016" cy="186788"/>
            <a:chOff x="1101431" y="3983739"/>
            <a:chExt cx="218743" cy="197369"/>
          </a:xfrm>
        </p:grpSpPr>
        <p:sp>
          <p:nvSpPr>
            <p:cNvPr id="240" name="TextBox 239"/>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41" name="TextBox 240"/>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25" name="Group 241"/>
          <p:cNvGrpSpPr/>
          <p:nvPr/>
        </p:nvGrpSpPr>
        <p:grpSpPr>
          <a:xfrm>
            <a:off x="7376792" y="4063314"/>
            <a:ext cx="207016" cy="186788"/>
            <a:chOff x="1101431" y="3983739"/>
            <a:chExt cx="218743" cy="197369"/>
          </a:xfrm>
        </p:grpSpPr>
        <p:sp>
          <p:nvSpPr>
            <p:cNvPr id="243" name="TextBox 242"/>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44" name="TextBox 243"/>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26" name="Group 244"/>
          <p:cNvGrpSpPr/>
          <p:nvPr/>
        </p:nvGrpSpPr>
        <p:grpSpPr>
          <a:xfrm>
            <a:off x="6795502" y="4487258"/>
            <a:ext cx="202871" cy="192633"/>
            <a:chOff x="1101431" y="3983739"/>
            <a:chExt cx="214363" cy="203545"/>
          </a:xfrm>
        </p:grpSpPr>
        <p:sp>
          <p:nvSpPr>
            <p:cNvPr id="246" name="TextBox 245"/>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47" name="TextBox 246"/>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7" name="Group 247"/>
          <p:cNvGrpSpPr/>
          <p:nvPr/>
        </p:nvGrpSpPr>
        <p:grpSpPr>
          <a:xfrm>
            <a:off x="6795502" y="3298458"/>
            <a:ext cx="202871" cy="192633"/>
            <a:chOff x="1101431" y="3983739"/>
            <a:chExt cx="214363" cy="203545"/>
          </a:xfrm>
        </p:grpSpPr>
        <p:sp>
          <p:nvSpPr>
            <p:cNvPr id="249" name="TextBox 248"/>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50" name="TextBox 249"/>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8" name="Group 250"/>
          <p:cNvGrpSpPr/>
          <p:nvPr/>
        </p:nvGrpSpPr>
        <p:grpSpPr>
          <a:xfrm>
            <a:off x="7564729" y="2371890"/>
            <a:ext cx="202871" cy="192633"/>
            <a:chOff x="1101431" y="3983739"/>
            <a:chExt cx="214363" cy="203545"/>
          </a:xfrm>
        </p:grpSpPr>
        <p:sp>
          <p:nvSpPr>
            <p:cNvPr id="252" name="TextBox 251"/>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53" name="TextBox 252"/>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9" name="Group 253"/>
          <p:cNvGrpSpPr/>
          <p:nvPr/>
        </p:nvGrpSpPr>
        <p:grpSpPr>
          <a:xfrm>
            <a:off x="7376792" y="2891993"/>
            <a:ext cx="207016" cy="186788"/>
            <a:chOff x="1101431" y="3983739"/>
            <a:chExt cx="218743" cy="197369"/>
          </a:xfrm>
        </p:grpSpPr>
        <p:sp>
          <p:nvSpPr>
            <p:cNvPr id="255" name="TextBox 254"/>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56" name="TextBox 255"/>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30" name="Group 256"/>
          <p:cNvGrpSpPr/>
          <p:nvPr/>
        </p:nvGrpSpPr>
        <p:grpSpPr>
          <a:xfrm>
            <a:off x="7560357" y="2148991"/>
            <a:ext cx="207016" cy="186788"/>
            <a:chOff x="1101431" y="3983739"/>
            <a:chExt cx="218743" cy="197369"/>
          </a:xfrm>
        </p:grpSpPr>
        <p:sp>
          <p:nvSpPr>
            <p:cNvPr id="258" name="TextBox 257"/>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259" name="TextBox 258"/>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grpSp>
        <p:nvGrpSpPr>
          <p:cNvPr id="31" name="Group 190"/>
          <p:cNvGrpSpPr/>
          <p:nvPr/>
        </p:nvGrpSpPr>
        <p:grpSpPr>
          <a:xfrm>
            <a:off x="6280307" y="1860701"/>
            <a:ext cx="1254771" cy="754565"/>
            <a:chOff x="6446550" y="1087866"/>
            <a:chExt cx="1325850" cy="626890"/>
          </a:xfrm>
        </p:grpSpPr>
        <p:sp>
          <p:nvSpPr>
            <p:cNvPr id="118" name="Rounded Rectangle 117"/>
            <p:cNvSpPr/>
            <p:nvPr/>
          </p:nvSpPr>
          <p:spPr bwMode="auto">
            <a:xfrm>
              <a:off x="6446550" y="1087866"/>
              <a:ext cx="1325850" cy="626890"/>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81" name="TextBox 80"/>
            <p:cNvSpPr txBox="1"/>
            <p:nvPr/>
          </p:nvSpPr>
          <p:spPr>
            <a:xfrm>
              <a:off x="6528951" y="1185782"/>
              <a:ext cx="1161048" cy="4065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Need High Availability or Branch Operations Efficiency?</a:t>
              </a:r>
            </a:p>
          </p:txBody>
        </p:sp>
      </p:grpSp>
      <p:sp>
        <p:nvSpPr>
          <p:cNvPr id="166" name="TextBox 165"/>
          <p:cNvSpPr txBox="1"/>
          <p:nvPr/>
        </p:nvSpPr>
        <p:spPr>
          <a:xfrm>
            <a:off x="3751117" y="2521640"/>
            <a:ext cx="894932" cy="171047"/>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000"/>
              </a:lnSpc>
            </a:pPr>
            <a:r>
              <a:rPr lang="en-US" sz="800" dirty="0" smtClean="0">
                <a:solidFill>
                  <a:schemeClr val="tx1"/>
                </a:solidFill>
                <a:latin typeface="Segoe UI" pitchFamily="34" charset="0"/>
                <a:cs typeface="Segoe UI" pitchFamily="34" charset="0"/>
              </a:rPr>
              <a:t>&gt;300 PCs ~ 2 yrs</a:t>
            </a:r>
          </a:p>
        </p:txBody>
      </p:sp>
      <p:sp>
        <p:nvSpPr>
          <p:cNvPr id="126" name="TextBox 125"/>
          <p:cNvSpPr txBox="1"/>
          <p:nvPr/>
        </p:nvSpPr>
        <p:spPr>
          <a:xfrm>
            <a:off x="3923554" y="4602697"/>
            <a:ext cx="928152" cy="28832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0" bIns="0" rtlCol="0" anchor="ctr">
            <a:noAutofit/>
          </a:bodyPr>
          <a:lstStyle/>
          <a:p>
            <a:pPr algn="ctr">
              <a:lnSpc>
                <a:spcPts val="1000"/>
              </a:lnSpc>
            </a:pPr>
            <a:r>
              <a:rPr lang="en-US" sz="800" dirty="0" smtClean="0">
                <a:solidFill>
                  <a:schemeClr val="tx1"/>
                </a:solidFill>
                <a:latin typeface="Segoe UI" pitchFamily="34" charset="0"/>
                <a:cs typeface="Segoe UI" pitchFamily="34" charset="0"/>
              </a:rPr>
              <a:t>50-250 PCs today</a:t>
            </a:r>
          </a:p>
          <a:p>
            <a:pPr algn="ctr">
              <a:lnSpc>
                <a:spcPts val="1000"/>
              </a:lnSpc>
            </a:pPr>
            <a:r>
              <a:rPr lang="en-US" sz="800" dirty="0" smtClean="0">
                <a:solidFill>
                  <a:schemeClr val="tx1"/>
                </a:solidFill>
                <a:latin typeface="Segoe UI" pitchFamily="34" charset="0"/>
                <a:cs typeface="Segoe UI" pitchFamily="34" charset="0"/>
              </a:rPr>
              <a:t>&lt; 300 PCs ~ 2 yrs</a:t>
            </a:r>
          </a:p>
        </p:txBody>
      </p:sp>
      <p:sp>
        <p:nvSpPr>
          <p:cNvPr id="151" name="TextBox 150"/>
          <p:cNvSpPr txBox="1"/>
          <p:nvPr/>
        </p:nvSpPr>
        <p:spPr>
          <a:xfrm>
            <a:off x="4268944" y="3277101"/>
            <a:ext cx="990297" cy="28832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0" bIns="0" rtlCol="0" anchor="ctr">
            <a:noAutofit/>
          </a:bodyPr>
          <a:lstStyle/>
          <a:p>
            <a:pPr>
              <a:lnSpc>
                <a:spcPts val="1000"/>
              </a:lnSpc>
            </a:pPr>
            <a:r>
              <a:rPr lang="en-US" sz="800" dirty="0" smtClean="0">
                <a:solidFill>
                  <a:schemeClr val="tx1"/>
                </a:solidFill>
                <a:latin typeface="Segoe UI" pitchFamily="34" charset="0"/>
                <a:cs typeface="Segoe UI" pitchFamily="34" charset="0"/>
              </a:rPr>
              <a:t>&lt; 50 PCs  today </a:t>
            </a:r>
          </a:p>
          <a:p>
            <a:pPr>
              <a:lnSpc>
                <a:spcPts val="1000"/>
              </a:lnSpc>
            </a:pPr>
            <a:r>
              <a:rPr lang="en-US" sz="800" dirty="0" smtClean="0">
                <a:solidFill>
                  <a:schemeClr val="tx1"/>
                </a:solidFill>
                <a:latin typeface="Segoe UI" pitchFamily="34" charset="0"/>
                <a:cs typeface="Segoe UI" pitchFamily="34" charset="0"/>
              </a:rPr>
              <a:t>&lt; 75 PCs ~ 2 years</a:t>
            </a:r>
          </a:p>
        </p:txBody>
      </p:sp>
      <p:grpSp>
        <p:nvGrpSpPr>
          <p:cNvPr id="224" name="Group 268"/>
          <p:cNvGrpSpPr/>
          <p:nvPr/>
        </p:nvGrpSpPr>
        <p:grpSpPr>
          <a:xfrm>
            <a:off x="5403874" y="2973310"/>
            <a:ext cx="161834" cy="196446"/>
            <a:chOff x="5399081" y="2093080"/>
            <a:chExt cx="171001" cy="207574"/>
          </a:xfrm>
        </p:grpSpPr>
        <p:sp>
          <p:nvSpPr>
            <p:cNvPr id="261" name="Chord 260"/>
            <p:cNvSpPr/>
            <p:nvPr/>
          </p:nvSpPr>
          <p:spPr bwMode="auto">
            <a:xfrm rot="5400000">
              <a:off x="5399081" y="2093080"/>
              <a:ext cx="171001" cy="171001"/>
            </a:xfrm>
            <a:prstGeom prst="chord">
              <a:avLst>
                <a:gd name="adj1" fmla="val 5351745"/>
                <a:gd name="adj2" fmla="val 16200000"/>
              </a:avLst>
            </a:prstGeom>
            <a:solidFill>
              <a:schemeClr val="bg1"/>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8" name="Oval 267"/>
            <p:cNvSpPr/>
            <p:nvPr/>
          </p:nvSpPr>
          <p:spPr bwMode="auto">
            <a:xfrm>
              <a:off x="5404338" y="2103037"/>
              <a:ext cx="162867" cy="162867"/>
            </a:xfrm>
            <a:prstGeom prst="ellipse">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a:t>
              </a:r>
            </a:p>
          </p:txBody>
        </p:sp>
        <p:sp>
          <p:nvSpPr>
            <p:cNvPr id="267" name="Freeform 266"/>
            <p:cNvSpPr/>
            <p:nvPr/>
          </p:nvSpPr>
          <p:spPr bwMode="auto">
            <a:xfrm>
              <a:off x="5486398" y="2094124"/>
              <a:ext cx="45719" cy="206530"/>
            </a:xfrm>
            <a:custGeom>
              <a:avLst/>
              <a:gdLst>
                <a:gd name="connsiteX0" fmla="*/ 0 w 0"/>
                <a:gd name="connsiteY0" fmla="*/ 0 h 119270"/>
                <a:gd name="connsiteX1" fmla="*/ 0 w 0"/>
                <a:gd name="connsiteY1" fmla="*/ 119270 h 119270"/>
              </a:gdLst>
              <a:ahLst/>
              <a:cxnLst>
                <a:cxn ang="0">
                  <a:pos x="connsiteX0" y="connsiteY0"/>
                </a:cxn>
                <a:cxn ang="0">
                  <a:pos x="connsiteX1" y="connsiteY1"/>
                </a:cxn>
              </a:cxnLst>
              <a:rect l="l" t="t" r="r" b="b"/>
              <a:pathLst>
                <a:path h="119270">
                  <a:moveTo>
                    <a:pt x="0" y="0"/>
                  </a:moveTo>
                  <a:lnTo>
                    <a:pt x="0" y="119270"/>
                  </a:lnTo>
                </a:path>
              </a:pathLst>
            </a:cu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0" bIns="0" rtlCol="0" anchor="ctr">
              <a:noAutofit/>
            </a:bodyPr>
            <a:lstStyle/>
            <a:p>
              <a:pPr marL="0" marR="0" indent="0" defTabSz="914400" latinLnBrk="0">
                <a:lnSpc>
                  <a:spcPts val="1000"/>
                </a:lnSpc>
                <a:buClrTx/>
                <a:buSzTx/>
                <a:buFontTx/>
                <a:buNone/>
                <a:tabLst/>
              </a:pPr>
              <a:endParaRPr lang="en-US" sz="800" smtClean="0">
                <a:latin typeface="Segoe UI" pitchFamily="34" charset="0"/>
                <a:cs typeface="Segoe UI" pitchFamily="34" charset="0"/>
              </a:endParaRPr>
            </a:p>
          </p:txBody>
        </p:sp>
      </p:grpSp>
      <p:sp>
        <p:nvSpPr>
          <p:cNvPr id="154" name="Freeform 153"/>
          <p:cNvSpPr/>
          <p:nvPr/>
        </p:nvSpPr>
        <p:spPr bwMode="auto">
          <a:xfrm>
            <a:off x="2059487" y="5060278"/>
            <a:ext cx="220575" cy="392439"/>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grpSp>
        <p:nvGrpSpPr>
          <p:cNvPr id="227" name="Group 161"/>
          <p:cNvGrpSpPr/>
          <p:nvPr/>
        </p:nvGrpSpPr>
        <p:grpSpPr>
          <a:xfrm>
            <a:off x="1960440" y="5162595"/>
            <a:ext cx="202871" cy="192633"/>
            <a:chOff x="1101431" y="3983739"/>
            <a:chExt cx="214363" cy="203545"/>
          </a:xfrm>
        </p:grpSpPr>
        <p:sp>
          <p:nvSpPr>
            <p:cNvPr id="165" name="TextBox 164"/>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168" name="TextBox 167"/>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30" name="Group 185"/>
          <p:cNvGrpSpPr/>
          <p:nvPr/>
        </p:nvGrpSpPr>
        <p:grpSpPr>
          <a:xfrm>
            <a:off x="2295059" y="5263141"/>
            <a:ext cx="1041237" cy="427071"/>
            <a:chOff x="2633580" y="4512623"/>
            <a:chExt cx="1100220" cy="451263"/>
          </a:xfrm>
        </p:grpSpPr>
        <p:sp>
          <p:nvSpPr>
            <p:cNvPr id="108" name="Rounded Rectangle 107"/>
            <p:cNvSpPr/>
            <p:nvPr/>
          </p:nvSpPr>
          <p:spPr bwMode="auto">
            <a:xfrm>
              <a:off x="2633580" y="4512623"/>
              <a:ext cx="1100220" cy="451263"/>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46" name="TextBox 145"/>
            <p:cNvSpPr txBox="1"/>
            <p:nvPr/>
          </p:nvSpPr>
          <p:spPr>
            <a:xfrm>
              <a:off x="2748699" y="4622233"/>
              <a:ext cx="897027"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Less than 15 users in 2 years?</a:t>
              </a:r>
            </a:p>
          </p:txBody>
        </p:sp>
      </p:grpSp>
      <p:grpSp>
        <p:nvGrpSpPr>
          <p:cNvPr id="233" name="Group 185"/>
          <p:cNvGrpSpPr/>
          <p:nvPr/>
        </p:nvGrpSpPr>
        <p:grpSpPr>
          <a:xfrm>
            <a:off x="2721935" y="2399214"/>
            <a:ext cx="846312" cy="427071"/>
            <a:chOff x="2633580" y="4512623"/>
            <a:chExt cx="1100220" cy="451263"/>
          </a:xfrm>
        </p:grpSpPr>
        <p:sp>
          <p:nvSpPr>
            <p:cNvPr id="161" name="Rounded Rectangle 160"/>
            <p:cNvSpPr/>
            <p:nvPr/>
          </p:nvSpPr>
          <p:spPr bwMode="auto">
            <a:xfrm>
              <a:off x="2633580" y="4512623"/>
              <a:ext cx="1100220" cy="451263"/>
            </a:xfrm>
            <a:prstGeom prst="roundRect">
              <a:avLst>
                <a:gd name="adj" fmla="val 10101"/>
              </a:avLst>
            </a:prstGeom>
            <a:gradFill>
              <a:gsLst>
                <a:gs pos="40000">
                  <a:schemeClr val="bg1"/>
                </a:gs>
                <a:gs pos="100000">
                  <a:srgbClr val="92D050"/>
                </a:gs>
              </a:gsLst>
              <a:lin ang="6000000" scaled="0"/>
            </a:gradFill>
            <a:ln w="9525" cap="flat" cmpd="sng" algn="ctr">
              <a:gradFill flip="none" rotWithShape="1">
                <a:gsLst>
                  <a:gs pos="0">
                    <a:schemeClr val="accent1"/>
                  </a:gs>
                  <a:gs pos="100000">
                    <a:schemeClr val="accent1">
                      <a:lumMod val="40000"/>
                      <a:lumOff val="60000"/>
                    </a:schemeClr>
                  </a:gs>
                </a:gsLst>
                <a:lin ang="13500000" scaled="1"/>
                <a:tileRect/>
              </a:gradFill>
              <a:prstDash val="solid"/>
              <a:headEnd type="none" w="sm" len="sm"/>
              <a:tailEnd type="none" w="sm" len="sm"/>
            </a:ln>
            <a:effectLst>
              <a:innerShdw blurRad="254000">
                <a:schemeClr val="accent1"/>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62" name="TextBox 161"/>
            <p:cNvSpPr txBox="1"/>
            <p:nvPr/>
          </p:nvSpPr>
          <p:spPr>
            <a:xfrm>
              <a:off x="2748699" y="4622233"/>
              <a:ext cx="897027" cy="2710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smtClean="0">
                  <a:solidFill>
                    <a:schemeClr val="tx1"/>
                  </a:solidFill>
                  <a:latin typeface="Segoe UI" pitchFamily="34" charset="0"/>
                  <a:cs typeface="Segoe UI" pitchFamily="34" charset="0"/>
                </a:rPr>
                <a:t>Need e-mail </a:t>
              </a:r>
              <a:br>
                <a:rPr lang="en-US" sz="800" smtClean="0">
                  <a:solidFill>
                    <a:schemeClr val="tx1"/>
                  </a:solidFill>
                  <a:latin typeface="Segoe UI" pitchFamily="34" charset="0"/>
                  <a:cs typeface="Segoe UI" pitchFamily="34" charset="0"/>
                </a:rPr>
              </a:br>
              <a:r>
                <a:rPr lang="en-US" sz="800" smtClean="0">
                  <a:solidFill>
                    <a:schemeClr val="tx1"/>
                  </a:solidFill>
                  <a:latin typeface="Segoe UI" pitchFamily="34" charset="0"/>
                  <a:cs typeface="Segoe UI" pitchFamily="34" charset="0"/>
                </a:rPr>
                <a:t>on-premises?</a:t>
              </a:r>
              <a:endParaRPr lang="en-US" sz="800" dirty="0" smtClean="0">
                <a:solidFill>
                  <a:schemeClr val="tx1"/>
                </a:solidFill>
                <a:latin typeface="Segoe UI" pitchFamily="34" charset="0"/>
                <a:cs typeface="Segoe UI" pitchFamily="34" charset="0"/>
              </a:endParaRPr>
            </a:p>
          </p:txBody>
        </p:sp>
      </p:grpSp>
      <p:grpSp>
        <p:nvGrpSpPr>
          <p:cNvPr id="236" name="Group 159"/>
          <p:cNvGrpSpPr/>
          <p:nvPr/>
        </p:nvGrpSpPr>
        <p:grpSpPr>
          <a:xfrm>
            <a:off x="1916533" y="4004021"/>
            <a:ext cx="207016" cy="186788"/>
            <a:chOff x="1101431" y="3983739"/>
            <a:chExt cx="218743" cy="197369"/>
          </a:xfrm>
        </p:grpSpPr>
        <p:sp>
          <p:nvSpPr>
            <p:cNvPr id="164" name="TextBox 163"/>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167" name="TextBox 166"/>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sp>
        <p:nvSpPr>
          <p:cNvPr id="170" name="Freeform 169"/>
          <p:cNvSpPr/>
          <p:nvPr/>
        </p:nvSpPr>
        <p:spPr bwMode="auto">
          <a:xfrm>
            <a:off x="3051544" y="2829506"/>
            <a:ext cx="239303" cy="758815"/>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2400" smtClean="0"/>
          </a:p>
        </p:txBody>
      </p:sp>
      <p:grpSp>
        <p:nvGrpSpPr>
          <p:cNvPr id="239" name="Group 217"/>
          <p:cNvGrpSpPr/>
          <p:nvPr/>
        </p:nvGrpSpPr>
        <p:grpSpPr>
          <a:xfrm>
            <a:off x="2947353" y="3016431"/>
            <a:ext cx="207016" cy="186788"/>
            <a:chOff x="1101431" y="3983739"/>
            <a:chExt cx="218743" cy="197369"/>
          </a:xfrm>
        </p:grpSpPr>
        <p:sp>
          <p:nvSpPr>
            <p:cNvPr id="173" name="TextBox 172"/>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175" name="TextBox 174"/>
            <p:cNvSpPr txBox="1"/>
            <p:nvPr/>
          </p:nvSpPr>
          <p:spPr>
            <a:xfrm>
              <a:off x="1108192" y="3990563"/>
              <a:ext cx="2119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Yes</a:t>
              </a:r>
            </a:p>
          </p:txBody>
        </p:sp>
      </p:grpSp>
      <p:sp>
        <p:nvSpPr>
          <p:cNvPr id="176" name="Freeform 175"/>
          <p:cNvSpPr/>
          <p:nvPr/>
        </p:nvSpPr>
        <p:spPr bwMode="auto">
          <a:xfrm flipV="1">
            <a:off x="3062177" y="2138756"/>
            <a:ext cx="3207236" cy="263237"/>
          </a:xfrm>
          <a:custGeom>
            <a:avLst/>
            <a:gdLst>
              <a:gd name="connsiteX0" fmla="*/ 0 w 382772"/>
              <a:gd name="connsiteY0" fmla="*/ 0 h 287079"/>
              <a:gd name="connsiteX1" fmla="*/ 0 w 382772"/>
              <a:gd name="connsiteY1" fmla="*/ 287079 h 287079"/>
              <a:gd name="connsiteX2" fmla="*/ 382772 w 382772"/>
              <a:gd name="connsiteY2" fmla="*/ 287079 h 287079"/>
            </a:gdLst>
            <a:ahLst/>
            <a:cxnLst>
              <a:cxn ang="0">
                <a:pos x="connsiteX0" y="connsiteY0"/>
              </a:cxn>
              <a:cxn ang="0">
                <a:pos x="connsiteX1" y="connsiteY1"/>
              </a:cxn>
              <a:cxn ang="0">
                <a:pos x="connsiteX2" y="connsiteY2"/>
              </a:cxn>
            </a:cxnLst>
            <a:rect l="l" t="t" r="r" b="b"/>
            <a:pathLst>
              <a:path w="382772" h="287079">
                <a:moveTo>
                  <a:pt x="0" y="0"/>
                </a:moveTo>
                <a:lnTo>
                  <a:pt x="0" y="287079"/>
                </a:lnTo>
                <a:lnTo>
                  <a:pt x="382772" y="287079"/>
                </a:lnTo>
              </a:path>
            </a:pathLst>
          </a:custGeom>
          <a:noFill/>
          <a:ln w="12700" cap="rnd" cmpd="sng" algn="ctr">
            <a:solidFill>
              <a:schemeClr val="accent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endParaRPr lang="en-US" sz="2400" smtClean="0"/>
          </a:p>
        </p:txBody>
      </p:sp>
      <p:grpSp>
        <p:nvGrpSpPr>
          <p:cNvPr id="242" name="Group 220"/>
          <p:cNvGrpSpPr/>
          <p:nvPr/>
        </p:nvGrpSpPr>
        <p:grpSpPr>
          <a:xfrm>
            <a:off x="2964722" y="2176155"/>
            <a:ext cx="202871" cy="192633"/>
            <a:chOff x="1101431" y="3983739"/>
            <a:chExt cx="214363" cy="203545"/>
          </a:xfrm>
        </p:grpSpPr>
        <p:sp>
          <p:nvSpPr>
            <p:cNvPr id="178" name="TextBox 177"/>
            <p:cNvSpPr txBox="1"/>
            <p:nvPr/>
          </p:nvSpPr>
          <p:spPr>
            <a:xfrm>
              <a:off x="1101431" y="3983739"/>
              <a:ext cx="214363" cy="190545"/>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      </a:t>
              </a:r>
            </a:p>
          </p:txBody>
        </p:sp>
        <p:sp>
          <p:nvSpPr>
            <p:cNvPr id="179" name="TextBox 178"/>
            <p:cNvSpPr txBox="1"/>
            <p:nvPr/>
          </p:nvSpPr>
          <p:spPr>
            <a:xfrm>
              <a:off x="1121717" y="3996739"/>
              <a:ext cx="185782" cy="19054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ts val="1000"/>
                </a:lnSpc>
              </a:pPr>
              <a:r>
                <a:rPr lang="en-US" sz="700" b="1" dirty="0" smtClean="0">
                  <a:solidFill>
                    <a:schemeClr val="tx1"/>
                  </a:solidFill>
                  <a:latin typeface="Segoe UI" pitchFamily="34" charset="0"/>
                  <a:cs typeface="Segoe UI" pitchFamily="34" charset="0"/>
                </a:rPr>
                <a:t>No</a:t>
              </a:r>
            </a:p>
          </p:txBody>
        </p:sp>
      </p:grpSp>
      <p:grpSp>
        <p:nvGrpSpPr>
          <p:cNvPr id="245" name="Group 182"/>
          <p:cNvGrpSpPr/>
          <p:nvPr/>
        </p:nvGrpSpPr>
        <p:grpSpPr>
          <a:xfrm>
            <a:off x="457163" y="4337340"/>
            <a:ext cx="826979" cy="730516"/>
            <a:chOff x="52450" y="3681350"/>
            <a:chExt cx="873825" cy="771897"/>
          </a:xfrm>
        </p:grpSpPr>
        <p:sp>
          <p:nvSpPr>
            <p:cNvPr id="104" name="Rounded Rectangle 103"/>
            <p:cNvSpPr/>
            <p:nvPr/>
          </p:nvSpPr>
          <p:spPr bwMode="auto">
            <a:xfrm>
              <a:off x="52450" y="3681350"/>
              <a:ext cx="873825" cy="771897"/>
            </a:xfrm>
            <a:prstGeom prst="roundRect">
              <a:avLst>
                <a:gd name="adj" fmla="val 10101"/>
              </a:avLst>
            </a:prstGeom>
            <a:gradFill>
              <a:gsLst>
                <a:gs pos="40000">
                  <a:schemeClr val="bg1"/>
                </a:gs>
                <a:gs pos="100000">
                  <a:srgbClr val="FFC081"/>
                </a:gs>
              </a:gsLst>
              <a:lin ang="6000000" scaled="0"/>
            </a:gradFill>
            <a:ln w="9525" cap="flat" cmpd="sng" algn="ctr">
              <a:gradFill flip="none" rotWithShape="1">
                <a:gsLst>
                  <a:gs pos="0">
                    <a:srgbClr val="F77D32"/>
                  </a:gs>
                  <a:gs pos="100000">
                    <a:schemeClr val="accent5">
                      <a:lumMod val="60000"/>
                      <a:lumOff val="40000"/>
                    </a:schemeClr>
                  </a:gs>
                </a:gsLst>
                <a:lin ang="13500000" scaled="1"/>
                <a:tileRect/>
              </a:gradFill>
              <a:prstDash val="solid"/>
              <a:headEnd type="none" w="sm" len="sm"/>
              <a:tailEnd type="none" w="sm" len="sm"/>
            </a:ln>
            <a:effectLst>
              <a:innerShdw blurRad="254000">
                <a:schemeClr val="accent4"/>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sz="2400" kern="0" dirty="0" smtClean="0">
                <a:solidFill>
                  <a:sysClr val="windowText" lastClr="000000"/>
                </a:solidFill>
              </a:endParaRPr>
            </a:p>
          </p:txBody>
        </p:sp>
        <p:sp>
          <p:nvSpPr>
            <p:cNvPr id="144" name="Rectangle 143"/>
            <p:cNvSpPr/>
            <p:nvPr/>
          </p:nvSpPr>
          <p:spPr>
            <a:xfrm>
              <a:off x="125086" y="3745345"/>
              <a:ext cx="741813" cy="67752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000"/>
                </a:lnSpc>
              </a:pPr>
              <a:r>
                <a:rPr lang="en-US" sz="800" dirty="0" smtClean="0">
                  <a:solidFill>
                    <a:schemeClr val="tx1"/>
                  </a:solidFill>
                  <a:latin typeface="Segoe UI" pitchFamily="34" charset="0"/>
                  <a:cs typeface="Segoe UI" pitchFamily="34" charset="0"/>
                </a:rPr>
                <a:t>Need </a:t>
              </a:r>
              <a:br>
                <a:rPr lang="en-US" sz="800" dirty="0" smtClean="0">
                  <a:solidFill>
                    <a:schemeClr val="tx1"/>
                  </a:solidFill>
                  <a:latin typeface="Segoe UI" pitchFamily="34" charset="0"/>
                  <a:cs typeface="Segoe UI" pitchFamily="34" charset="0"/>
                </a:rPr>
              </a:br>
              <a:r>
                <a:rPr lang="en-US" sz="800" dirty="0" smtClean="0">
                  <a:solidFill>
                    <a:schemeClr val="tx1"/>
                  </a:solidFill>
                  <a:latin typeface="Segoe UI" pitchFamily="34" charset="0"/>
                  <a:cs typeface="Segoe UI" pitchFamily="34" charset="0"/>
                </a:rPr>
                <a:t>for server identified </a:t>
              </a:r>
              <a:br>
                <a:rPr lang="en-US" sz="800" dirty="0" smtClean="0">
                  <a:solidFill>
                    <a:schemeClr val="tx1"/>
                  </a:solidFill>
                  <a:latin typeface="Segoe UI" pitchFamily="34" charset="0"/>
                  <a:cs typeface="Segoe UI" pitchFamily="34" charset="0"/>
                </a:rPr>
              </a:br>
              <a:r>
                <a:rPr lang="en-US" sz="800" dirty="0" smtClean="0">
                  <a:solidFill>
                    <a:schemeClr val="tx1"/>
                  </a:solidFill>
                  <a:latin typeface="Segoe UI" pitchFamily="34" charset="0"/>
                  <a:cs typeface="Segoe UI" pitchFamily="34" charset="0"/>
                </a:rPr>
                <a:t>(first Server </a:t>
              </a:r>
              <a:br>
                <a:rPr lang="en-US" sz="800" dirty="0" smtClean="0">
                  <a:solidFill>
                    <a:schemeClr val="tx1"/>
                  </a:solidFill>
                  <a:latin typeface="Segoe UI" pitchFamily="34" charset="0"/>
                  <a:cs typeface="Segoe UI" pitchFamily="34" charset="0"/>
                </a:rPr>
              </a:br>
              <a:r>
                <a:rPr lang="en-US" sz="800" dirty="0" smtClean="0">
                  <a:solidFill>
                    <a:schemeClr val="tx1"/>
                  </a:solidFill>
                  <a:latin typeface="Segoe UI" pitchFamily="34" charset="0"/>
                  <a:cs typeface="Segoe UI" pitchFamily="34" charset="0"/>
                </a:rPr>
                <a:t>or upgrade)</a:t>
              </a:r>
              <a:endParaRPr lang="en-US" sz="800" dirty="0">
                <a:solidFill>
                  <a:schemeClr val="tx1"/>
                </a:solidFill>
                <a:latin typeface="Segoe UI" pitchFamily="34" charset="0"/>
                <a:cs typeface="Segoe UI" pitchFamily="34" charset="0"/>
              </a:endParaRPr>
            </a:p>
          </p:txBody>
        </p:sp>
      </p:grpSp>
      <p:sp>
        <p:nvSpPr>
          <p:cNvPr id="174" name="Rectangle 173"/>
          <p:cNvSpPr/>
          <p:nvPr/>
        </p:nvSpPr>
        <p:spPr>
          <a:xfrm>
            <a:off x="414667" y="895162"/>
            <a:ext cx="8569845" cy="812530"/>
          </a:xfrm>
          <a:prstGeom prst="rect">
            <a:avLst/>
          </a:prstGeom>
        </p:spPr>
        <p:txBody>
          <a:bodyPr wrap="square">
            <a:spAutoFit/>
          </a:bodyPr>
          <a:lstStyle/>
          <a:p>
            <a:pPr eaLnBrk="1" hangingPunct="1">
              <a:lnSpc>
                <a:spcPct val="90000"/>
              </a:lnSpc>
              <a:spcBef>
                <a:spcPct val="20000"/>
              </a:spcBef>
              <a:defRPr/>
            </a:pPr>
            <a:r>
              <a:rPr lang="en-US" sz="1200" dirty="0" smtClean="0">
                <a:latin typeface="Segoe UI" pitchFamily="34" charset="0"/>
                <a:cs typeface="Segoe UI" pitchFamily="34" charset="0"/>
              </a:rPr>
              <a:t>After assessing client needs, use the flowchart to determine the best server solution. See next slide for more detail on key considerations. Please refer to the virtualization flowchart in the appendix when identifying best virtualization solution.</a:t>
            </a:r>
          </a:p>
          <a:p>
            <a:pPr eaLnBrk="1" hangingPunct="1">
              <a:lnSpc>
                <a:spcPct val="90000"/>
              </a:lnSpc>
              <a:spcBef>
                <a:spcPct val="20000"/>
              </a:spcBef>
              <a:defRPr/>
            </a:pPr>
            <a:endParaRPr lang="en-US" sz="1200" dirty="0" smtClean="0">
              <a:latin typeface="Segoe UI" pitchFamily="34" charset="0"/>
              <a:cs typeface="Segoe UI" pitchFamily="34" charset="0"/>
            </a:endParaRPr>
          </a:p>
          <a:p>
            <a:endParaRPr lang="en-US" sz="1200" dirty="0"/>
          </a:p>
        </p:txBody>
      </p:sp>
      <p:grpSp>
        <p:nvGrpSpPr>
          <p:cNvPr id="160" name="Group 268"/>
          <p:cNvGrpSpPr/>
          <p:nvPr/>
        </p:nvGrpSpPr>
        <p:grpSpPr>
          <a:xfrm>
            <a:off x="2472831" y="2540918"/>
            <a:ext cx="161834" cy="196446"/>
            <a:chOff x="5399081" y="2093080"/>
            <a:chExt cx="171001" cy="207574"/>
          </a:xfrm>
        </p:grpSpPr>
        <p:sp>
          <p:nvSpPr>
            <p:cNvPr id="163" name="Chord 162"/>
            <p:cNvSpPr/>
            <p:nvPr/>
          </p:nvSpPr>
          <p:spPr bwMode="auto">
            <a:xfrm rot="5400000">
              <a:off x="5399081" y="2093080"/>
              <a:ext cx="171001" cy="171001"/>
            </a:xfrm>
            <a:prstGeom prst="chord">
              <a:avLst>
                <a:gd name="adj1" fmla="val 5351745"/>
                <a:gd name="adj2" fmla="val 16200000"/>
              </a:avLst>
            </a:prstGeom>
            <a:solidFill>
              <a:schemeClr val="bg1"/>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1" name="Oval 170"/>
            <p:cNvSpPr/>
            <p:nvPr/>
          </p:nvSpPr>
          <p:spPr bwMode="auto">
            <a:xfrm>
              <a:off x="5404338" y="2103037"/>
              <a:ext cx="162867" cy="162867"/>
            </a:xfrm>
            <a:prstGeom prst="ellipse">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a:t>
              </a:r>
            </a:p>
          </p:txBody>
        </p:sp>
        <p:sp>
          <p:nvSpPr>
            <p:cNvPr id="180" name="Freeform 179"/>
            <p:cNvSpPr/>
            <p:nvPr/>
          </p:nvSpPr>
          <p:spPr bwMode="auto">
            <a:xfrm>
              <a:off x="5486398" y="2094124"/>
              <a:ext cx="45719" cy="206530"/>
            </a:xfrm>
            <a:custGeom>
              <a:avLst/>
              <a:gdLst>
                <a:gd name="connsiteX0" fmla="*/ 0 w 0"/>
                <a:gd name="connsiteY0" fmla="*/ 0 h 119270"/>
                <a:gd name="connsiteX1" fmla="*/ 0 w 0"/>
                <a:gd name="connsiteY1" fmla="*/ 119270 h 119270"/>
              </a:gdLst>
              <a:ahLst/>
              <a:cxnLst>
                <a:cxn ang="0">
                  <a:pos x="connsiteX0" y="connsiteY0"/>
                </a:cxn>
                <a:cxn ang="0">
                  <a:pos x="connsiteX1" y="connsiteY1"/>
                </a:cxn>
              </a:cxnLst>
              <a:rect l="l" t="t" r="r" b="b"/>
              <a:pathLst>
                <a:path h="119270">
                  <a:moveTo>
                    <a:pt x="0" y="0"/>
                  </a:moveTo>
                  <a:lnTo>
                    <a:pt x="0" y="119270"/>
                  </a:lnTo>
                </a:path>
              </a:pathLst>
            </a:cu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0" bIns="0" rtlCol="0" anchor="ctr">
              <a:noAutofit/>
            </a:bodyPr>
            <a:lstStyle/>
            <a:p>
              <a:pPr marL="0" marR="0" indent="0" defTabSz="914400" latinLnBrk="0">
                <a:lnSpc>
                  <a:spcPts val="1000"/>
                </a:lnSpc>
                <a:buClrTx/>
                <a:buSzTx/>
                <a:buFontTx/>
                <a:buNone/>
                <a:tabLst/>
              </a:pPr>
              <a:endParaRPr lang="en-US" sz="800" smtClean="0">
                <a:latin typeface="Segoe UI" pitchFamily="34" charset="0"/>
                <a:cs typeface="Segoe UI" pitchFamily="34"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a:t>
            </a:r>
            <a:endParaRPr lang="en-US" dirty="0"/>
          </a:p>
        </p:txBody>
      </p:sp>
      <p:sp>
        <p:nvSpPr>
          <p:cNvPr id="3" name="Content Placeholder 2"/>
          <p:cNvSpPr>
            <a:spLocks noGrp="1"/>
          </p:cNvSpPr>
          <p:nvPr>
            <p:ph idx="1"/>
          </p:nvPr>
        </p:nvSpPr>
        <p:spPr>
          <a:xfrm>
            <a:off x="377825" y="1417638"/>
            <a:ext cx="8388350" cy="4638778"/>
          </a:xfrm>
        </p:spPr>
        <p:txBody>
          <a:bodyPr>
            <a:noAutofit/>
          </a:bodyPr>
          <a:lstStyle/>
          <a:p>
            <a:pPr>
              <a:buNone/>
            </a:pPr>
            <a:r>
              <a:rPr lang="en-US" sz="1800" b="1" smtClean="0"/>
              <a:t>Number </a:t>
            </a:r>
            <a:r>
              <a:rPr lang="en-US" sz="1800" b="1" dirty="0" smtClean="0"/>
              <a:t>of users / expected business growth</a:t>
            </a:r>
          </a:p>
          <a:p>
            <a:pPr lvl="1">
              <a:buClr>
                <a:schemeClr val="accent1"/>
              </a:buClr>
              <a:buSzPct val="100000"/>
            </a:pPr>
            <a:r>
              <a:rPr lang="en-US" sz="1400" dirty="0" smtClean="0"/>
              <a:t>What is the business vision? Where do they expect to be in the next 2-5 years?</a:t>
            </a:r>
          </a:p>
          <a:p>
            <a:pPr lvl="1">
              <a:buClr>
                <a:schemeClr val="accent1"/>
              </a:buClr>
              <a:buSzPct val="100000"/>
            </a:pPr>
            <a:r>
              <a:rPr lang="en-US" sz="1400" dirty="0" smtClean="0"/>
              <a:t>How many users do they have today? How many users will they be within the next 2 years?</a:t>
            </a:r>
          </a:p>
          <a:p>
            <a:pPr>
              <a:buNone/>
            </a:pPr>
            <a:r>
              <a:rPr lang="en-US" sz="1800" b="1" dirty="0" smtClean="0"/>
              <a:t>On-premises e-mail required?</a:t>
            </a:r>
          </a:p>
          <a:p>
            <a:pPr lvl="1">
              <a:buClr>
                <a:schemeClr val="accent1"/>
              </a:buClr>
              <a:buSzPct val="100000"/>
            </a:pPr>
            <a:r>
              <a:rPr lang="en-US" sz="1400" dirty="0" smtClean="0"/>
              <a:t>Do they need shared calendars and mobile access to e-mail while on the road?</a:t>
            </a:r>
          </a:p>
          <a:p>
            <a:pPr lvl="1">
              <a:buClr>
                <a:schemeClr val="accent1"/>
              </a:buClr>
              <a:buSzPct val="100000"/>
            </a:pPr>
            <a:r>
              <a:rPr lang="en-US" sz="1400" dirty="0" smtClean="0"/>
              <a:t>Is there an existing Exchange Server or they need/prefer Hosted Exchange or Exchange Online?</a:t>
            </a:r>
          </a:p>
          <a:p>
            <a:pPr lvl="1">
              <a:buClr>
                <a:schemeClr val="accent1"/>
              </a:buClr>
              <a:buSzPct val="100000"/>
            </a:pPr>
            <a:r>
              <a:rPr lang="en-US" sz="1400" dirty="0" smtClean="0"/>
              <a:t>Does their LOB application require on-premises e-mail integration?</a:t>
            </a:r>
          </a:p>
          <a:p>
            <a:pPr>
              <a:buNone/>
            </a:pPr>
            <a:r>
              <a:rPr lang="en-US" sz="1800" b="1" dirty="0" smtClean="0"/>
              <a:t>LOB application or BI needs?</a:t>
            </a:r>
          </a:p>
          <a:p>
            <a:pPr lvl="1">
              <a:buClr>
                <a:schemeClr val="accent1"/>
              </a:buClr>
              <a:buSzPct val="100000"/>
            </a:pPr>
            <a:r>
              <a:rPr lang="en-US" sz="1400" dirty="0" smtClean="0"/>
              <a:t>Does their LOB application require a database? </a:t>
            </a:r>
          </a:p>
          <a:p>
            <a:pPr lvl="1">
              <a:buClr>
                <a:schemeClr val="accent1"/>
              </a:buClr>
              <a:buSzPct val="100000"/>
            </a:pPr>
            <a:r>
              <a:rPr lang="en-US" sz="1400" dirty="0" smtClean="0"/>
              <a:t>Do they have business intelligence needs that require a database with reporting and analysis?</a:t>
            </a:r>
          </a:p>
          <a:p>
            <a:pPr>
              <a:buNone/>
            </a:pPr>
            <a:r>
              <a:rPr lang="en-US" sz="1800" b="1" dirty="0" smtClean="0"/>
              <a:t>Security</a:t>
            </a:r>
          </a:p>
          <a:p>
            <a:pPr lvl="1">
              <a:buClr>
                <a:schemeClr val="accent1"/>
              </a:buClr>
              <a:buSzPct val="100000"/>
            </a:pPr>
            <a:r>
              <a:rPr lang="en-US" sz="1400" dirty="0" smtClean="0"/>
              <a:t>Do they need to upgrade their current security solution?</a:t>
            </a:r>
          </a:p>
          <a:p>
            <a:pPr lvl="1">
              <a:buClr>
                <a:schemeClr val="accent1"/>
              </a:buClr>
              <a:buSzPct val="100000"/>
            </a:pPr>
            <a:r>
              <a:rPr lang="en-US" sz="1400" dirty="0" smtClean="0"/>
              <a:t>Will they consider a software firewall?</a:t>
            </a:r>
          </a:p>
          <a:p>
            <a:pPr>
              <a:buNone/>
            </a:pPr>
            <a:r>
              <a:rPr lang="en-US" sz="1800" b="1" dirty="0" smtClean="0"/>
              <a:t>High Availability &amp; Branch requirements</a:t>
            </a:r>
          </a:p>
          <a:p>
            <a:pPr lvl="1">
              <a:buClr>
                <a:schemeClr val="accent1"/>
              </a:buClr>
              <a:buSzPct val="100000"/>
            </a:pPr>
            <a:r>
              <a:rPr lang="en-US" sz="1400" dirty="0" smtClean="0"/>
              <a:t>Do they need failover clustering (always up) with minimal downtime?</a:t>
            </a:r>
          </a:p>
          <a:p>
            <a:pPr lvl="1">
              <a:buClr>
                <a:schemeClr val="accent1"/>
              </a:buClr>
              <a:buSzPct val="100000"/>
            </a:pPr>
            <a:r>
              <a:rPr lang="en-US" sz="1400" dirty="0" smtClean="0"/>
              <a:t>Do they have a highly distributed environment and require highly efficient branch operations?</a:t>
            </a:r>
          </a:p>
          <a:p>
            <a:endParaRPr lang="en-US" sz="1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4985" y="3253563"/>
            <a:ext cx="2732567" cy="1924494"/>
          </a:xfrm>
          <a:prstGeom prst="roundRect">
            <a:avLst>
              <a:gd name="adj" fmla="val 8185"/>
            </a:avLst>
          </a:prstGeom>
          <a:gradFill flip="none" rotWithShape="1">
            <a:gsLst>
              <a:gs pos="0">
                <a:srgbClr val="A0031D"/>
              </a:gs>
              <a:gs pos="100000">
                <a:srgbClr val="FFA543"/>
              </a:gs>
            </a:gsLst>
            <a:lin ang="2700000" scaled="1"/>
            <a:tileRect/>
          </a:gradFill>
          <a:ln w="9525" cap="flat" cmpd="sng" algn="ctr">
            <a:gradFill flip="none" rotWithShape="1">
              <a:gsLst>
                <a:gs pos="0">
                  <a:srgbClr val="A0031D"/>
                </a:gs>
                <a:gs pos="100000">
                  <a:srgbClr val="A0031D">
                    <a:lumMod val="20000"/>
                    <a:lumOff val="80000"/>
                  </a:srgbClr>
                </a:gs>
              </a:gsLst>
              <a:lin ang="13500000" scaled="1"/>
              <a:tileRect/>
            </a:gradFill>
            <a:prstDash val="solid"/>
            <a:headEnd type="none" w="sm" len="sm"/>
            <a:tailEnd type="none" w="sm" len="sm"/>
          </a:ln>
          <a:effectLst>
            <a:innerShdw blurRad="190500">
              <a:srgbClr val="A0031D"/>
            </a:innerShdw>
          </a:effectLst>
        </p:spPr>
        <p:txBody>
          <a:bodyPr vert="horz" wrap="square" lIns="91440" tIns="45720" rIns="91440" bIns="45720" numCol="1" rtlCol="0" anchor="ctr" anchorCtr="0" compatLnSpc="1">
            <a:prstTxWarp prst="textNoShape">
              <a:avLst/>
            </a:prstTxWarp>
            <a:normAutofit/>
          </a:bodyPr>
          <a:lstStyle/>
          <a:p>
            <a:pPr marL="52388" defTabSz="914099" eaLnBrk="1" fontAlgn="auto" hangingPunct="1">
              <a:spcBef>
                <a:spcPts val="0"/>
              </a:spcBef>
              <a:spcAft>
                <a:spcPts val="0"/>
              </a:spcAft>
              <a:defRPr/>
            </a:pPr>
            <a:r>
              <a:rPr lang="en-US" sz="1000" b="1" kern="0" smtClean="0">
                <a:solidFill>
                  <a:schemeClr val="bg1"/>
                </a:solidFill>
                <a:latin typeface="Segoe UI" pitchFamily="34" charset="0"/>
                <a:cs typeface="Segoe UI" pitchFamily="34" charset="0"/>
              </a:rPr>
              <a:t>On Premises</a:t>
            </a:r>
          </a:p>
          <a:p>
            <a:pPr marL="52388" defTabSz="914099" eaLnBrk="1" fontAlgn="auto" hangingPunct="1">
              <a:spcBef>
                <a:spcPts val="0"/>
              </a:spcBef>
              <a:spcAft>
                <a:spcPts val="0"/>
              </a:spcAft>
              <a:defRPr/>
            </a:pPr>
            <a:r>
              <a:rPr lang="en-US" sz="1000" kern="0" smtClean="0">
                <a:solidFill>
                  <a:schemeClr val="bg1"/>
                </a:solidFill>
                <a:latin typeface="Segoe UI" pitchFamily="34" charset="0"/>
                <a:cs typeface="Segoe UI" pitchFamily="34" charset="0"/>
              </a:rPr>
              <a:t>Hosted at customer &amp; server/deployment costs paid upfront  or with per user per month licensing</a:t>
            </a:r>
          </a:p>
          <a:p>
            <a:pPr marL="52388" defTabSz="914099" eaLnBrk="1" fontAlgn="auto" hangingPunct="1">
              <a:spcBef>
                <a:spcPts val="0"/>
              </a:spcBef>
              <a:spcAft>
                <a:spcPts val="0"/>
              </a:spcAft>
              <a:defRPr/>
            </a:pPr>
            <a:endParaRPr lang="en-US" sz="1000" kern="0" smtClean="0">
              <a:solidFill>
                <a:schemeClr val="bg1"/>
              </a:solidFill>
              <a:latin typeface="Segoe UI" pitchFamily="34" charset="0"/>
              <a:cs typeface="Segoe UI" pitchFamily="34" charset="0"/>
            </a:endParaRPr>
          </a:p>
          <a:p>
            <a:pPr marL="52388" defTabSz="914099" eaLnBrk="1" fontAlgn="auto" hangingPunct="1">
              <a:spcBef>
                <a:spcPts val="0"/>
              </a:spcBef>
              <a:spcAft>
                <a:spcPts val="0"/>
              </a:spcAft>
              <a:defRPr/>
            </a:pPr>
            <a:r>
              <a:rPr lang="en-US" sz="1000" b="1" kern="0" smtClean="0">
                <a:solidFill>
                  <a:schemeClr val="bg1"/>
                </a:solidFill>
                <a:latin typeface="Segoe UI" pitchFamily="34" charset="0"/>
                <a:cs typeface="Segoe UI" pitchFamily="34" charset="0"/>
              </a:rPr>
              <a:t>Online</a:t>
            </a:r>
          </a:p>
          <a:p>
            <a:pPr marL="52388" defTabSz="914099" eaLnBrk="1" fontAlgn="auto" hangingPunct="1">
              <a:spcBef>
                <a:spcPts val="0"/>
              </a:spcBef>
              <a:spcAft>
                <a:spcPts val="0"/>
              </a:spcAft>
              <a:defRPr/>
            </a:pPr>
            <a:r>
              <a:rPr lang="en-US" sz="1000" kern="0" smtClean="0">
                <a:solidFill>
                  <a:schemeClr val="bg1"/>
                </a:solidFill>
                <a:latin typeface="Segoe UI" pitchFamily="34" charset="0"/>
                <a:cs typeface="Segoe UI" pitchFamily="34" charset="0"/>
              </a:rPr>
              <a:t>Hosted at third-party location with per user per mo. licensing</a:t>
            </a:r>
          </a:p>
          <a:p>
            <a:pPr marL="52388" defTabSz="914099" eaLnBrk="1" fontAlgn="auto" hangingPunct="1">
              <a:spcBef>
                <a:spcPts val="0"/>
              </a:spcBef>
              <a:spcAft>
                <a:spcPts val="0"/>
              </a:spcAft>
              <a:defRPr/>
            </a:pPr>
            <a:r>
              <a:rPr lang="en-US" sz="1000" kern="0" smtClean="0">
                <a:solidFill>
                  <a:schemeClr val="bg1"/>
                </a:solidFill>
                <a:latin typeface="Segoe UI" pitchFamily="34" charset="0"/>
                <a:cs typeface="Segoe UI" pitchFamily="34" charset="0"/>
              </a:rPr>
              <a:t>Third-party hosted services</a:t>
            </a:r>
          </a:p>
          <a:p>
            <a:pPr marL="52388" defTabSz="914099" eaLnBrk="1" fontAlgn="auto" hangingPunct="1">
              <a:spcBef>
                <a:spcPts val="0"/>
              </a:spcBef>
              <a:spcAft>
                <a:spcPts val="0"/>
              </a:spcAft>
              <a:defRPr/>
            </a:pPr>
            <a:r>
              <a:rPr lang="en-US" sz="1000" kern="0" smtClean="0">
                <a:solidFill>
                  <a:schemeClr val="bg1"/>
                </a:solidFill>
                <a:latin typeface="Segoe UI" pitchFamily="34" charset="0"/>
                <a:cs typeface="Segoe UI" pitchFamily="34" charset="0"/>
              </a:rPr>
              <a:t>Microsoft Online Services (Exchange Server and SharePoint  Portal Server)</a:t>
            </a:r>
            <a:endParaRPr lang="en-US" sz="1000" kern="0" dirty="0" smtClean="0">
              <a:solidFill>
                <a:schemeClr val="bg1"/>
              </a:solidFill>
              <a:latin typeface="Segoe UI" pitchFamily="34" charset="0"/>
              <a:cs typeface="Segoe UI" pitchFamily="34" charset="0"/>
            </a:endParaRPr>
          </a:p>
        </p:txBody>
      </p:sp>
      <p:sp>
        <p:nvSpPr>
          <p:cNvPr id="44" name="Right Arrow 43"/>
          <p:cNvSpPr/>
          <p:nvPr/>
        </p:nvSpPr>
        <p:spPr bwMode="auto">
          <a:xfrm>
            <a:off x="5617577" y="1971306"/>
            <a:ext cx="391885" cy="475013"/>
          </a:xfrm>
          <a:prstGeom prst="rightArrow">
            <a:avLst/>
          </a:prstGeom>
          <a:gradFill flip="none" rotWithShape="1">
            <a:gsLst>
              <a:gs pos="0">
                <a:sysClr val="window" lastClr="FFFFFF"/>
              </a:gs>
              <a:gs pos="100000">
                <a:srgbClr val="4190B7"/>
              </a:gs>
            </a:gsLst>
            <a:lin ang="10800000" scaled="1"/>
            <a:tileRect/>
          </a:gradFill>
          <a:ln w="9525" cap="flat" cmpd="sng" algn="ctr">
            <a:noFill/>
            <a:prstDash val="solid"/>
            <a:headEnd type="none" w="sm" len="sm"/>
            <a:tailEnd type="none" w="sm" len="sm"/>
          </a:ln>
          <a:effectLst>
            <a:innerShdw blurRad="1143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45" name="Right Arrow 44"/>
          <p:cNvSpPr/>
          <p:nvPr/>
        </p:nvSpPr>
        <p:spPr bwMode="auto">
          <a:xfrm>
            <a:off x="3788781" y="1935683"/>
            <a:ext cx="391885" cy="475013"/>
          </a:xfrm>
          <a:prstGeom prst="rightArrow">
            <a:avLst/>
          </a:prstGeom>
          <a:gradFill flip="none" rotWithShape="1">
            <a:gsLst>
              <a:gs pos="0">
                <a:sysClr val="window" lastClr="FFFFFF"/>
              </a:gs>
              <a:gs pos="100000">
                <a:srgbClr val="92D050"/>
              </a:gs>
            </a:gsLst>
            <a:lin ang="10800000" scaled="1"/>
            <a:tileRect/>
          </a:gradFill>
          <a:ln w="9525" cap="flat" cmpd="sng" algn="ctr">
            <a:noFill/>
            <a:prstDash val="solid"/>
            <a:headEnd type="none" w="sm" len="sm"/>
            <a:tailEnd type="none" w="sm" len="sm"/>
          </a:ln>
          <a:effectLst>
            <a:innerShdw blurRad="1143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46" name="Right Arrow 45"/>
          <p:cNvSpPr/>
          <p:nvPr/>
        </p:nvSpPr>
        <p:spPr bwMode="auto">
          <a:xfrm>
            <a:off x="3788781" y="2956964"/>
            <a:ext cx="391885" cy="475013"/>
          </a:xfrm>
          <a:prstGeom prst="rightArrow">
            <a:avLst/>
          </a:prstGeom>
          <a:gradFill flip="none" rotWithShape="1">
            <a:gsLst>
              <a:gs pos="0">
                <a:sysClr val="window" lastClr="FFFFFF"/>
              </a:gs>
              <a:gs pos="100000">
                <a:srgbClr val="92D050"/>
              </a:gs>
            </a:gsLst>
            <a:lin ang="10800000" scaled="1"/>
            <a:tileRect/>
          </a:gradFill>
          <a:ln w="9525" cap="flat" cmpd="sng" algn="ctr">
            <a:noFill/>
            <a:prstDash val="solid"/>
            <a:headEnd type="none" w="sm" len="sm"/>
            <a:tailEnd type="none" w="sm" len="sm"/>
          </a:ln>
          <a:effectLst>
            <a:innerShdw blurRad="1143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47" name="Right Arrow 46"/>
          <p:cNvSpPr/>
          <p:nvPr/>
        </p:nvSpPr>
        <p:spPr bwMode="auto">
          <a:xfrm>
            <a:off x="3788781" y="4275122"/>
            <a:ext cx="391885" cy="475013"/>
          </a:xfrm>
          <a:prstGeom prst="rightArrow">
            <a:avLst/>
          </a:prstGeom>
          <a:gradFill flip="none" rotWithShape="1">
            <a:gsLst>
              <a:gs pos="0">
                <a:sysClr val="window" lastClr="FFFFFF"/>
              </a:gs>
              <a:gs pos="100000">
                <a:srgbClr val="92D050"/>
              </a:gs>
            </a:gsLst>
            <a:lin ang="10800000" scaled="1"/>
            <a:tileRect/>
          </a:gradFill>
          <a:ln w="9525" cap="flat" cmpd="sng" algn="ctr">
            <a:noFill/>
            <a:prstDash val="solid"/>
            <a:headEnd type="none" w="sm" len="sm"/>
            <a:tailEnd type="none" w="sm" len="sm"/>
          </a:ln>
          <a:effectLst>
            <a:innerShdw blurRad="1143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48" name="Rounded Rectangle 47"/>
          <p:cNvSpPr/>
          <p:nvPr/>
        </p:nvSpPr>
        <p:spPr bwMode="auto">
          <a:xfrm>
            <a:off x="2357284" y="1562392"/>
            <a:ext cx="1454150" cy="2059585"/>
          </a:xfrm>
          <a:prstGeom prst="roundRect">
            <a:avLst>
              <a:gd name="adj" fmla="val 5202"/>
            </a:avLst>
          </a:prstGeom>
          <a:gradFill>
            <a:gsLst>
              <a:gs pos="0">
                <a:sysClr val="window" lastClr="FFFFFF"/>
              </a:gs>
              <a:gs pos="100000">
                <a:srgbClr val="92D050"/>
              </a:gs>
            </a:gsLst>
            <a:lin ang="6000000" scaled="0"/>
          </a:gradFill>
          <a:ln w="9525" cap="flat" cmpd="sng" algn="ctr">
            <a:gradFill flip="none" rotWithShape="1">
              <a:gsLst>
                <a:gs pos="0">
                  <a:srgbClr val="4D7E2B"/>
                </a:gs>
                <a:gs pos="100000">
                  <a:srgbClr val="4D7E2B">
                    <a:lumMod val="40000"/>
                    <a:lumOff val="60000"/>
                  </a:srgbClr>
                </a:gs>
              </a:gsLst>
              <a:lin ang="13500000" scaled="1"/>
              <a:tileRect/>
            </a:gradFill>
            <a:prstDash val="solid"/>
            <a:headEnd type="none" w="sm" len="sm"/>
            <a:tailEnd type="none" w="sm" len="sm"/>
          </a:ln>
          <a:effectLst>
            <a:innerShdw blurRad="6096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49" name="Rounded Rectangle 48"/>
          <p:cNvSpPr/>
          <p:nvPr/>
        </p:nvSpPr>
        <p:spPr bwMode="auto">
          <a:xfrm>
            <a:off x="2357284" y="3835734"/>
            <a:ext cx="1454150" cy="1285850"/>
          </a:xfrm>
          <a:prstGeom prst="roundRect">
            <a:avLst>
              <a:gd name="adj" fmla="val 5202"/>
            </a:avLst>
          </a:prstGeom>
          <a:gradFill>
            <a:gsLst>
              <a:gs pos="0">
                <a:sysClr val="window" lastClr="FFFFFF"/>
              </a:gs>
              <a:gs pos="100000">
                <a:srgbClr val="92D050"/>
              </a:gs>
            </a:gsLst>
            <a:lin ang="6000000" scaled="0"/>
          </a:gradFill>
          <a:ln w="9525" cap="flat" cmpd="sng" algn="ctr">
            <a:gradFill flip="none" rotWithShape="1">
              <a:gsLst>
                <a:gs pos="0">
                  <a:srgbClr val="4D7E2B"/>
                </a:gs>
                <a:gs pos="100000">
                  <a:srgbClr val="4D7E2B">
                    <a:lumMod val="40000"/>
                    <a:lumOff val="60000"/>
                  </a:srgbClr>
                </a:gs>
              </a:gsLst>
              <a:lin ang="13500000" scaled="1"/>
              <a:tileRect/>
            </a:gradFill>
            <a:prstDash val="solid"/>
            <a:headEnd type="none" w="sm" len="sm"/>
            <a:tailEnd type="none" w="sm" len="sm"/>
          </a:ln>
          <a:effectLst>
            <a:innerShdw blurRad="6096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50" name="Rounded Rectangle 49"/>
          <p:cNvSpPr/>
          <p:nvPr/>
        </p:nvSpPr>
        <p:spPr bwMode="auto">
          <a:xfrm>
            <a:off x="442445" y="1562393"/>
            <a:ext cx="1410659" cy="3555876"/>
          </a:xfrm>
          <a:prstGeom prst="roundRect">
            <a:avLst>
              <a:gd name="adj" fmla="val 4451"/>
            </a:avLst>
          </a:prstGeom>
          <a:gradFill>
            <a:gsLst>
              <a:gs pos="0">
                <a:sysClr val="window" lastClr="FFFFFF"/>
              </a:gs>
              <a:gs pos="100000">
                <a:srgbClr val="FFC081"/>
              </a:gs>
            </a:gsLst>
            <a:lin ang="6000000" scaled="0"/>
          </a:gradFill>
          <a:ln w="9525" cap="flat" cmpd="sng" algn="ctr">
            <a:gradFill flip="none" rotWithShape="1">
              <a:gsLst>
                <a:gs pos="0">
                  <a:srgbClr val="F77D32"/>
                </a:gs>
                <a:gs pos="100000">
                  <a:srgbClr val="FFB42D">
                    <a:lumMod val="60000"/>
                    <a:lumOff val="40000"/>
                  </a:srgbClr>
                </a:gs>
              </a:gsLst>
              <a:lin ang="13500000" scaled="1"/>
              <a:tileRect/>
            </a:gradFill>
            <a:prstDash val="solid"/>
            <a:headEnd type="none" w="sm" len="sm"/>
            <a:tailEnd type="none" w="sm" len="sm"/>
          </a:ln>
          <a:effectLst>
            <a:innerShdw blurRad="609600">
              <a:srgbClr val="F77D32"/>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51" name="Rectangle 50"/>
          <p:cNvSpPr/>
          <p:nvPr/>
        </p:nvSpPr>
        <p:spPr>
          <a:xfrm>
            <a:off x="434452" y="2852982"/>
            <a:ext cx="1420632" cy="1015663"/>
          </a:xfrm>
          <a:prstGeom prst="rect">
            <a:avLst/>
          </a:prstGeom>
        </p:spPr>
        <p:txBody>
          <a:bodyPr wrap="square" anchor="ctr">
            <a:spAutoFit/>
          </a:bodyPr>
          <a:lstStyle/>
          <a:p>
            <a:pPr marL="0" marR="0" lvl="0" indent="0" algn="ctr" defTabSz="64001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Budget Constraints </a:t>
            </a:r>
            <a:r>
              <a:rPr kumimoji="0" lang="en-US" sz="1200" b="0" i="0" u="none" strike="noStrike" kern="0" cap="none" spc="0" normalizeH="0" baseline="0" noProof="0" dirty="0" smtClean="0">
                <a:ln>
                  <a:noFill/>
                </a:ln>
                <a:solidFill>
                  <a:prstClr val="black"/>
                </a:solidFill>
                <a:effectLst/>
                <a:uLnTx/>
                <a:uFillTx/>
              </a:rPr>
              <a:t>or prefer to avoid capital expense?</a:t>
            </a:r>
            <a:endParaRPr kumimoji="0" lang="en-US" sz="1800" b="0" i="0" u="none" strike="noStrike" kern="0" cap="none" spc="0" normalizeH="0" baseline="0" noProof="0" dirty="0" smtClean="0">
              <a:ln>
                <a:noFill/>
              </a:ln>
              <a:solidFill>
                <a:prstClr val="black"/>
              </a:solidFill>
              <a:effectLst/>
              <a:uLnTx/>
              <a:uFillTx/>
            </a:endParaRPr>
          </a:p>
        </p:txBody>
      </p:sp>
      <p:sp>
        <p:nvSpPr>
          <p:cNvPr id="52" name="Rectangle 51"/>
          <p:cNvSpPr/>
          <p:nvPr/>
        </p:nvSpPr>
        <p:spPr>
          <a:xfrm>
            <a:off x="2454160" y="2397404"/>
            <a:ext cx="1260400" cy="1015663"/>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Control/trust or compliance issues, or need LOB app/e-mail </a:t>
            </a:r>
            <a:r>
              <a:rPr lang="en-US" sz="1200" kern="0" dirty="0" err="1" smtClean="0">
                <a:solidFill>
                  <a:sysClr val="windowText" lastClr="000000"/>
                </a:solidFill>
              </a:rPr>
              <a:t>i</a:t>
            </a:r>
            <a:r>
              <a:rPr kumimoji="0" lang="en-US" sz="1200" b="0" i="0" u="none" strike="noStrike" kern="0" cap="none" spc="0" normalizeH="0" baseline="0" noProof="0" dirty="0" err="1" smtClean="0">
                <a:ln>
                  <a:noFill/>
                </a:ln>
                <a:solidFill>
                  <a:sysClr val="windowText" lastClr="000000"/>
                </a:solidFill>
                <a:effectLst/>
                <a:uLnTx/>
                <a:uFillTx/>
              </a:rPr>
              <a:t>ntegration</a:t>
            </a:r>
            <a:r>
              <a:rPr kumimoji="0" lang="en-US" sz="1200" b="0" i="0" u="none" strike="noStrike" kern="0" cap="none" spc="0" normalizeH="0" baseline="0" noProof="0" dirty="0" smtClean="0">
                <a:ln>
                  <a:noFill/>
                </a:ln>
                <a:solidFill>
                  <a:sysClr val="windowText" lastClr="000000"/>
                </a:solidFill>
                <a:effectLst/>
                <a:uLnTx/>
                <a:uFillTx/>
              </a:rPr>
              <a:t>?</a:t>
            </a:r>
          </a:p>
        </p:txBody>
      </p:sp>
      <p:sp>
        <p:nvSpPr>
          <p:cNvPr id="53" name="Rounded Rectangle 52"/>
          <p:cNvSpPr/>
          <p:nvPr/>
        </p:nvSpPr>
        <p:spPr bwMode="auto">
          <a:xfrm>
            <a:off x="4289679" y="1764267"/>
            <a:ext cx="1351649" cy="796823"/>
          </a:xfrm>
          <a:prstGeom prst="roundRect">
            <a:avLst>
              <a:gd name="adj" fmla="val 10158"/>
            </a:avLst>
          </a:prstGeom>
          <a:gradFill>
            <a:gsLst>
              <a:gs pos="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6096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54" name="Rounded Rectangle 53"/>
          <p:cNvSpPr/>
          <p:nvPr/>
        </p:nvSpPr>
        <p:spPr bwMode="auto">
          <a:xfrm>
            <a:off x="4268909" y="2730152"/>
            <a:ext cx="1359838" cy="796823"/>
          </a:xfrm>
          <a:prstGeom prst="roundRect">
            <a:avLst>
              <a:gd name="adj" fmla="val 8961"/>
            </a:avLst>
          </a:prstGeom>
          <a:gradFill>
            <a:gsLst>
              <a:gs pos="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6096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55" name="16-Point Star 54"/>
          <p:cNvSpPr/>
          <p:nvPr/>
        </p:nvSpPr>
        <p:spPr bwMode="auto">
          <a:xfrm>
            <a:off x="4338047" y="4013247"/>
            <a:ext cx="1232034" cy="1130951"/>
          </a:xfrm>
          <a:prstGeom prst="star16">
            <a:avLst/>
          </a:prstGeom>
          <a:gradFill flip="none" rotWithShape="1">
            <a:gsLst>
              <a:gs pos="0">
                <a:srgbClr val="A0031D"/>
              </a:gs>
              <a:gs pos="100000">
                <a:srgbClr val="FFA543"/>
              </a:gs>
            </a:gsLst>
            <a:lin ang="2700000" scaled="1"/>
            <a:tileRect/>
          </a:gradFill>
          <a:ln w="9525" cap="flat" cmpd="sng" algn="ctr">
            <a:gradFill flip="none" rotWithShape="1">
              <a:gsLst>
                <a:gs pos="0">
                  <a:srgbClr val="A0031D"/>
                </a:gs>
                <a:gs pos="100000">
                  <a:srgbClr val="A0031D">
                    <a:lumMod val="20000"/>
                    <a:lumOff val="80000"/>
                  </a:srgbClr>
                </a:gs>
              </a:gsLst>
              <a:lin ang="13500000" scaled="1"/>
              <a:tileRect/>
            </a:gradFill>
            <a:prstDash val="solid"/>
            <a:headEnd type="none" w="sm" len="sm"/>
            <a:tailEnd type="none" w="sm" len="sm"/>
          </a:ln>
          <a:effectLst>
            <a:innerShdw blurRad="190500">
              <a:srgbClr val="A0031D"/>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56" name="TextBox 55"/>
          <p:cNvSpPr txBox="1"/>
          <p:nvPr/>
        </p:nvSpPr>
        <p:spPr>
          <a:xfrm>
            <a:off x="2775524" y="1928802"/>
            <a:ext cx="617670" cy="461665"/>
          </a:xfrm>
          <a:prstGeom prst="rect">
            <a:avLst/>
          </a:prstGeom>
        </p:spPr>
        <p:txBody>
          <a:bodyPr wrap="none" rtlCol="0">
            <a:spAutoFit/>
          </a:bodyPr>
          <a:lstStyle/>
          <a:p>
            <a:r>
              <a:rPr lang="en-US" sz="2400" dirty="0" smtClean="0">
                <a:latin typeface="Segoe UI" pitchFamily="34" charset="0"/>
                <a:cs typeface="Segoe UI" pitchFamily="34" charset="0"/>
              </a:rPr>
              <a:t>Yes</a:t>
            </a:r>
          </a:p>
        </p:txBody>
      </p:sp>
      <p:sp>
        <p:nvSpPr>
          <p:cNvPr id="57" name="TextBox 56"/>
          <p:cNvSpPr txBox="1"/>
          <p:nvPr/>
        </p:nvSpPr>
        <p:spPr>
          <a:xfrm>
            <a:off x="2786040" y="4283330"/>
            <a:ext cx="596638" cy="461665"/>
          </a:xfrm>
          <a:prstGeom prst="rect">
            <a:avLst/>
          </a:prstGeom>
        </p:spPr>
        <p:txBody>
          <a:bodyPr wrap="none" rtlCol="0">
            <a:spAutoFit/>
          </a:bodyPr>
          <a:lstStyle/>
          <a:p>
            <a:r>
              <a:rPr lang="en-US" sz="2400" dirty="0" smtClean="0">
                <a:latin typeface="Segoe UI" pitchFamily="34" charset="0"/>
                <a:cs typeface="Segoe UI" pitchFamily="34" charset="0"/>
              </a:rPr>
              <a:t>No</a:t>
            </a:r>
          </a:p>
        </p:txBody>
      </p:sp>
      <p:sp>
        <p:nvSpPr>
          <p:cNvPr id="58" name="TextBox 57"/>
          <p:cNvSpPr txBox="1"/>
          <p:nvPr/>
        </p:nvSpPr>
        <p:spPr>
          <a:xfrm>
            <a:off x="4620668" y="1908574"/>
            <a:ext cx="596638" cy="461665"/>
          </a:xfrm>
          <a:prstGeom prst="rect">
            <a:avLst/>
          </a:prstGeom>
        </p:spPr>
        <p:txBody>
          <a:bodyPr wrap="none" rtlCol="0">
            <a:spAutoFit/>
          </a:bodyPr>
          <a:lstStyle/>
          <a:p>
            <a:r>
              <a:rPr lang="en-US" sz="2400" smtClean="0">
                <a:latin typeface="Segoe UI" pitchFamily="34" charset="0"/>
                <a:cs typeface="Segoe UI" pitchFamily="34" charset="0"/>
              </a:rPr>
              <a:t>No</a:t>
            </a:r>
            <a:endParaRPr lang="en-US" sz="2400" dirty="0" smtClean="0">
              <a:latin typeface="Segoe UI" pitchFamily="34" charset="0"/>
              <a:cs typeface="Segoe UI" pitchFamily="34" charset="0"/>
            </a:endParaRPr>
          </a:p>
        </p:txBody>
      </p:sp>
      <p:sp>
        <p:nvSpPr>
          <p:cNvPr id="59" name="TextBox 58"/>
          <p:cNvSpPr txBox="1"/>
          <p:nvPr/>
        </p:nvSpPr>
        <p:spPr>
          <a:xfrm>
            <a:off x="4620668" y="2909135"/>
            <a:ext cx="617670" cy="461665"/>
          </a:xfrm>
          <a:prstGeom prst="rect">
            <a:avLst/>
          </a:prstGeom>
        </p:spPr>
        <p:txBody>
          <a:bodyPr wrap="none" rtlCol="0">
            <a:spAutoFit/>
          </a:bodyPr>
          <a:lstStyle/>
          <a:p>
            <a:r>
              <a:rPr lang="en-US" sz="2400" smtClean="0">
                <a:latin typeface="Segoe UI" pitchFamily="34" charset="0"/>
                <a:cs typeface="Segoe UI" pitchFamily="34" charset="0"/>
              </a:rPr>
              <a:t>Yes</a:t>
            </a:r>
            <a:endParaRPr lang="en-US" sz="2400" dirty="0" smtClean="0">
              <a:latin typeface="Segoe UI" pitchFamily="34" charset="0"/>
              <a:cs typeface="Segoe UI" pitchFamily="34" charset="0"/>
            </a:endParaRPr>
          </a:p>
        </p:txBody>
      </p:sp>
      <p:sp>
        <p:nvSpPr>
          <p:cNvPr id="60" name="Right Arrow 59"/>
          <p:cNvSpPr/>
          <p:nvPr/>
        </p:nvSpPr>
        <p:spPr bwMode="auto">
          <a:xfrm>
            <a:off x="1853105" y="2493821"/>
            <a:ext cx="391885" cy="475013"/>
          </a:xfrm>
          <a:prstGeom prst="rightArrow">
            <a:avLst/>
          </a:prstGeom>
          <a:gradFill flip="none" rotWithShape="1">
            <a:gsLst>
              <a:gs pos="0">
                <a:sysClr val="window" lastClr="FFFFFF"/>
              </a:gs>
              <a:gs pos="100000">
                <a:srgbClr val="FFC081"/>
              </a:gs>
            </a:gsLst>
            <a:lin ang="10800000" scaled="1"/>
            <a:tileRect/>
          </a:gradFill>
          <a:ln w="9525" cap="flat" cmpd="sng" algn="ctr">
            <a:noFill/>
            <a:prstDash val="solid"/>
            <a:headEnd type="none" w="sm" len="sm"/>
            <a:tailEnd type="none" w="sm" len="sm"/>
          </a:ln>
          <a:effectLst>
            <a:innerShdw blurRad="114300">
              <a:srgbClr val="F77D32"/>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61" name="Right Arrow 60"/>
          <p:cNvSpPr/>
          <p:nvPr/>
        </p:nvSpPr>
        <p:spPr bwMode="auto">
          <a:xfrm>
            <a:off x="1853105" y="4239494"/>
            <a:ext cx="391885" cy="475013"/>
          </a:xfrm>
          <a:prstGeom prst="rightArrow">
            <a:avLst/>
          </a:prstGeom>
          <a:gradFill flip="none" rotWithShape="1">
            <a:gsLst>
              <a:gs pos="0">
                <a:sysClr val="window" lastClr="FFFFFF"/>
              </a:gs>
              <a:gs pos="100000">
                <a:srgbClr val="FFC081"/>
              </a:gs>
            </a:gsLst>
            <a:lin ang="10800000" scaled="1"/>
            <a:tileRect/>
          </a:gradFill>
          <a:ln w="9525" cap="flat" cmpd="sng" algn="ctr">
            <a:noFill/>
            <a:prstDash val="solid"/>
            <a:headEnd type="none" w="sm" len="sm"/>
            <a:tailEnd type="none" w="sm" len="sm"/>
          </a:ln>
          <a:effectLst>
            <a:innerShdw blurRad="114300">
              <a:srgbClr val="F77D32"/>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62" name="Rectangle 61"/>
          <p:cNvSpPr/>
          <p:nvPr/>
        </p:nvSpPr>
        <p:spPr>
          <a:xfrm>
            <a:off x="4538883" y="4398988"/>
            <a:ext cx="873562" cy="400110"/>
          </a:xfrm>
          <a:prstGeom prst="rect">
            <a:avLst/>
          </a:prstGeom>
        </p:spPr>
        <p:txBody>
          <a:bodyPr wrap="square">
            <a:spAutoFit/>
          </a:bodyPr>
          <a:lstStyle/>
          <a:p>
            <a:pPr marL="0" marR="0" lvl="0" indent="0" algn="ctr" defTabSz="1096963" eaLnBrk="1" fontAlgn="auto" latinLnBrk="0" hangingPunct="1">
              <a:lnSpc>
                <a:spcPts val="1200"/>
              </a:lnSpc>
              <a:spcBef>
                <a:spcPts val="0"/>
              </a:spcBef>
              <a:spcAft>
                <a:spcPts val="0"/>
              </a:spcAft>
              <a:buClrTx/>
              <a:buSzTx/>
              <a:buFontTx/>
              <a:buNone/>
              <a:tabLst/>
              <a:defRPr/>
            </a:pPr>
            <a:r>
              <a:rPr kumimoji="0" lang="en-US" sz="1200" b="1" i="0" u="none" strike="noStrike" kern="0" cap="none" spc="0" normalizeH="0" baseline="0" noProof="0" smtClean="0">
                <a:ln>
                  <a:noFill/>
                </a:ln>
                <a:solidFill>
                  <a:sysClr val="window" lastClr="FFFFFF"/>
                </a:solidFill>
                <a:effectLst/>
                <a:uLnTx/>
                <a:uFillTx/>
                <a:latin typeface="Segoe UI" pitchFamily="34" charset="0"/>
                <a:cs typeface="Segoe UI" pitchFamily="34" charset="0"/>
              </a:rPr>
              <a:t>On Premises</a:t>
            </a:r>
            <a:endParaRPr kumimoji="0" lang="en-US" sz="12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endParaRPr>
          </a:p>
        </p:txBody>
      </p:sp>
      <p:sp>
        <p:nvSpPr>
          <p:cNvPr id="63" name="Right Arrow 62"/>
          <p:cNvSpPr/>
          <p:nvPr/>
        </p:nvSpPr>
        <p:spPr bwMode="auto">
          <a:xfrm rot="5400000">
            <a:off x="4724948" y="3489379"/>
            <a:ext cx="391885" cy="475013"/>
          </a:xfrm>
          <a:prstGeom prst="rightArrow">
            <a:avLst/>
          </a:prstGeom>
          <a:gradFill flip="none" rotWithShape="1">
            <a:gsLst>
              <a:gs pos="0">
                <a:sysClr val="window" lastClr="FFFFFF"/>
              </a:gs>
              <a:gs pos="100000">
                <a:srgbClr val="4190B7"/>
              </a:gs>
            </a:gsLst>
            <a:lin ang="10800000" scaled="1"/>
            <a:tileRect/>
          </a:gradFill>
          <a:ln w="9525" cap="flat" cmpd="sng" algn="ctr">
            <a:noFill/>
            <a:prstDash val="solid"/>
            <a:headEnd type="none" w="sm" len="sm"/>
            <a:tailEnd type="none" w="sm" len="sm"/>
          </a:ln>
          <a:effectLst>
            <a:innerShdw blurRad="1143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64" name="16-Point Star 63"/>
          <p:cNvSpPr/>
          <p:nvPr/>
        </p:nvSpPr>
        <p:spPr bwMode="auto">
          <a:xfrm>
            <a:off x="6081740" y="1600577"/>
            <a:ext cx="1232034" cy="1130951"/>
          </a:xfrm>
          <a:prstGeom prst="star16">
            <a:avLst/>
          </a:prstGeom>
          <a:gradFill flip="none" rotWithShape="1">
            <a:gsLst>
              <a:gs pos="0">
                <a:srgbClr val="A0031D"/>
              </a:gs>
              <a:gs pos="100000">
                <a:srgbClr val="FFA543"/>
              </a:gs>
            </a:gsLst>
            <a:lin ang="2700000" scaled="1"/>
            <a:tileRect/>
          </a:gradFill>
          <a:ln w="9525" cap="flat" cmpd="sng" algn="ctr">
            <a:gradFill flip="none" rotWithShape="1">
              <a:gsLst>
                <a:gs pos="0">
                  <a:srgbClr val="A0031D"/>
                </a:gs>
                <a:gs pos="100000">
                  <a:srgbClr val="A0031D">
                    <a:lumMod val="20000"/>
                    <a:lumOff val="80000"/>
                  </a:srgbClr>
                </a:gs>
              </a:gsLst>
              <a:lin ang="13500000" scaled="1"/>
              <a:tileRect/>
            </a:gradFill>
            <a:prstDash val="solid"/>
            <a:headEnd type="none" w="sm" len="sm"/>
            <a:tailEnd type="none" w="sm" len="sm"/>
          </a:ln>
          <a:effectLst>
            <a:innerShdw blurRad="190500">
              <a:srgbClr val="A0031D"/>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endParaRPr>
          </a:p>
        </p:txBody>
      </p:sp>
      <p:sp>
        <p:nvSpPr>
          <p:cNvPr id="65" name="Rectangle 64"/>
          <p:cNvSpPr/>
          <p:nvPr/>
        </p:nvSpPr>
        <p:spPr>
          <a:xfrm>
            <a:off x="6258826" y="2116946"/>
            <a:ext cx="873562" cy="246221"/>
          </a:xfrm>
          <a:prstGeom prst="rect">
            <a:avLst/>
          </a:prstGeom>
        </p:spPr>
        <p:txBody>
          <a:bodyPr wrap="square">
            <a:spAutoFit/>
          </a:bodyPr>
          <a:lstStyle/>
          <a:p>
            <a:pPr marL="0" marR="0" lvl="0" indent="0" algn="ctr" defTabSz="1096963" eaLnBrk="1" fontAlgn="auto" latinLnBrk="0" hangingPunct="1">
              <a:lnSpc>
                <a:spcPts val="12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Online</a:t>
            </a:r>
          </a:p>
        </p:txBody>
      </p:sp>
      <p:sp>
        <p:nvSpPr>
          <p:cNvPr id="27" name="Title 26"/>
          <p:cNvSpPr>
            <a:spLocks noGrp="1"/>
          </p:cNvSpPr>
          <p:nvPr>
            <p:ph type="title"/>
          </p:nvPr>
        </p:nvSpPr>
        <p:spPr/>
        <p:txBody>
          <a:bodyPr/>
          <a:lstStyle/>
          <a:p>
            <a:r>
              <a:rPr lang="en-US" dirty="0" smtClean="0"/>
              <a:t>On-premises versus Online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384175" y="339725"/>
            <a:ext cx="8393113" cy="674031"/>
          </a:xfrm>
        </p:spPr>
        <p:txBody>
          <a:bodyPr/>
          <a:lstStyle/>
          <a:p>
            <a:r>
              <a:rPr lang="en-US" dirty="0" smtClean="0"/>
              <a:t>Cross-sell Opportunities </a:t>
            </a:r>
            <a:endParaRPr lang="en-US" dirty="0"/>
          </a:p>
        </p:txBody>
      </p:sp>
      <p:graphicFrame>
        <p:nvGraphicFramePr>
          <p:cNvPr id="7" name="Table 6"/>
          <p:cNvGraphicFramePr>
            <a:graphicFrameLocks noGrp="1"/>
          </p:cNvGraphicFramePr>
          <p:nvPr/>
        </p:nvGraphicFramePr>
        <p:xfrm>
          <a:off x="297713" y="1201330"/>
          <a:ext cx="8431620" cy="4881237"/>
        </p:xfrm>
        <a:graphic>
          <a:graphicData uri="http://schemas.openxmlformats.org/drawingml/2006/table">
            <a:tbl>
              <a:tblPr firstRow="1" bandRow="1">
                <a:tableStyleId>{3B4B98B0-60AC-42C2-AFA5-B58CD77FA1E5}</a:tableStyleId>
              </a:tblPr>
              <a:tblGrid>
                <a:gridCol w="2041450"/>
                <a:gridCol w="1278034"/>
                <a:gridCol w="1278034"/>
                <a:gridCol w="1278034"/>
                <a:gridCol w="1278034"/>
                <a:gridCol w="1278034"/>
              </a:tblGrid>
              <a:tr h="562212">
                <a:tc>
                  <a:txBody>
                    <a:bodyPr/>
                    <a:lstStyle/>
                    <a:p>
                      <a:endParaRPr lang="en-US" sz="1100" dirty="0">
                        <a:latin typeface="Segoe UI" pitchFamily="34" charset="0"/>
                        <a:cs typeface="Segoe UI" pitchFamily="34" charset="0"/>
                      </a:endParaRPr>
                    </a:p>
                  </a:txBody>
                  <a:tcPr/>
                </a:tc>
                <a:tc>
                  <a:txBody>
                    <a:bodyPr/>
                    <a:lstStyle/>
                    <a:p>
                      <a:r>
                        <a:rPr lang="en-US" sz="1100" dirty="0" smtClean="0"/>
                        <a:t>Windows</a:t>
                      </a:r>
                      <a:r>
                        <a:rPr lang="en-US" sz="1100" baseline="0" dirty="0" smtClean="0"/>
                        <a:t> Server</a:t>
                      </a:r>
                      <a:r>
                        <a:rPr lang="en-US" sz="1100" baseline="30000" dirty="0" smtClean="0"/>
                        <a:t>®</a:t>
                      </a:r>
                      <a:r>
                        <a:rPr lang="en-US" sz="1100" baseline="0" dirty="0" smtClean="0"/>
                        <a:t> Foundation</a:t>
                      </a:r>
                      <a:endParaRPr lang="en-US" sz="1100" dirty="0">
                        <a:latin typeface="Segoe UI" pitchFamily="34" charset="0"/>
                        <a:cs typeface="Segoe UI" pitchFamily="34" charset="0"/>
                      </a:endParaRPr>
                    </a:p>
                  </a:txBody>
                  <a:tcPr/>
                </a:tc>
                <a:tc>
                  <a:txBody>
                    <a:bodyPr/>
                    <a:lstStyle/>
                    <a:p>
                      <a:r>
                        <a:rPr lang="en-US" sz="1100" dirty="0" smtClean="0"/>
                        <a:t>Windows</a:t>
                      </a:r>
                      <a:r>
                        <a:rPr lang="en-US" sz="1100" baseline="0" dirty="0" smtClean="0"/>
                        <a:t> Server</a:t>
                      </a:r>
                      <a:r>
                        <a:rPr lang="en-US" sz="1100" baseline="30000" dirty="0" smtClean="0"/>
                        <a:t>®</a:t>
                      </a:r>
                      <a:r>
                        <a:rPr lang="en-US" sz="1100" baseline="0" dirty="0" smtClean="0"/>
                        <a:t> Standard</a:t>
                      </a:r>
                      <a:endParaRPr lang="en-US" sz="1100" dirty="0">
                        <a:latin typeface="Segoe UI" pitchFamily="34" charset="0"/>
                        <a:cs typeface="Segoe UI" pitchFamily="34" charset="0"/>
                      </a:endParaRPr>
                    </a:p>
                  </a:txBody>
                  <a:tcPr/>
                </a:tc>
                <a:tc>
                  <a:txBody>
                    <a:bodyPr/>
                    <a:lstStyle/>
                    <a:p>
                      <a:r>
                        <a:rPr lang="en-US" sz="1100" dirty="0" smtClean="0"/>
                        <a:t>Windows</a:t>
                      </a:r>
                      <a:r>
                        <a:rPr lang="en-US" sz="1100" baseline="30000" dirty="0" smtClean="0"/>
                        <a:t>®</a:t>
                      </a:r>
                      <a:r>
                        <a:rPr lang="en-US" sz="1100" dirty="0" smtClean="0"/>
                        <a:t> Small Business Server</a:t>
                      </a:r>
                      <a:endParaRPr lang="en-US" sz="1100" dirty="0">
                        <a:latin typeface="Segoe UI" pitchFamily="34" charset="0"/>
                        <a:cs typeface="Segoe UI" pitchFamily="34" charset="0"/>
                      </a:endParaRPr>
                    </a:p>
                  </a:txBody>
                  <a:tcPr/>
                </a:tc>
                <a:tc>
                  <a:txBody>
                    <a:bodyPr/>
                    <a:lstStyle/>
                    <a:p>
                      <a:r>
                        <a:rPr lang="en-US" sz="1100" dirty="0" smtClean="0"/>
                        <a:t>Windows</a:t>
                      </a:r>
                      <a:r>
                        <a:rPr lang="en-US" sz="1100" baseline="30000" dirty="0" smtClean="0"/>
                        <a:t>®</a:t>
                      </a:r>
                      <a:r>
                        <a:rPr lang="en-US" sz="1100" dirty="0" smtClean="0"/>
                        <a:t> Essential Business</a:t>
                      </a:r>
                      <a:r>
                        <a:rPr lang="en-US" sz="1100" baseline="0" dirty="0" smtClean="0"/>
                        <a:t> Server</a:t>
                      </a:r>
                      <a:endParaRPr lang="en-US" sz="1100" dirty="0">
                        <a:latin typeface="Segoe UI" pitchFamily="34" charset="0"/>
                        <a:cs typeface="Segoe UI" pitchFamily="34" charset="0"/>
                      </a:endParaRPr>
                    </a:p>
                  </a:txBody>
                  <a:tcPr/>
                </a:tc>
                <a:tc>
                  <a:txBody>
                    <a:bodyPr/>
                    <a:lstStyle/>
                    <a:p>
                      <a:r>
                        <a:rPr lang="en-US" sz="1100" dirty="0" smtClean="0"/>
                        <a:t>Windows Server</a:t>
                      </a:r>
                      <a:r>
                        <a:rPr lang="en-US" sz="1100" baseline="30000" dirty="0" smtClean="0"/>
                        <a:t>®</a:t>
                      </a:r>
                      <a:r>
                        <a:rPr lang="en-US" sz="1100" dirty="0" smtClean="0"/>
                        <a:t> Enterprise Edition</a:t>
                      </a:r>
                      <a:endParaRPr lang="en-US" sz="1100" dirty="0">
                        <a:latin typeface="Segoe UI" pitchFamily="34" charset="0"/>
                        <a:cs typeface="Segoe UI" pitchFamily="34" charset="0"/>
                      </a:endParaRPr>
                    </a:p>
                  </a:txBody>
                  <a:tcPr/>
                </a:tc>
              </a:tr>
              <a:tr h="566005">
                <a:tc>
                  <a:txBody>
                    <a:bodyPr/>
                    <a:lstStyle/>
                    <a:p>
                      <a:r>
                        <a:rPr lang="en-US" sz="1100" baseline="0" dirty="0" smtClean="0"/>
                        <a:t>Remote Access to centralized LOB apps</a:t>
                      </a:r>
                    </a:p>
                    <a:p>
                      <a:r>
                        <a:rPr lang="en-US" sz="1100" baseline="0" dirty="0" smtClean="0"/>
                        <a:t>TS or RDS CALS</a:t>
                      </a:r>
                      <a:endParaRPr lang="en-US" sz="1100" dirty="0">
                        <a:latin typeface="Segoe UI" pitchFamily="34" charset="0"/>
                        <a:cs typeface="Segoe UI"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r>
              <a:tr h="509758">
                <a:tc>
                  <a:txBody>
                    <a:bodyPr/>
                    <a:lstStyle/>
                    <a:p>
                      <a:r>
                        <a:rPr lang="en-US" sz="1100" dirty="0" smtClean="0"/>
                        <a:t>PC Remote Access</a:t>
                      </a:r>
                      <a:r>
                        <a:rPr lang="en-US" sz="1100" baseline="0" dirty="0" smtClean="0"/>
                        <a:t> &amp; PC </a:t>
                      </a:r>
                      <a:r>
                        <a:rPr lang="en-US" sz="1100" dirty="0" smtClean="0"/>
                        <a:t>Backup </a:t>
                      </a:r>
                    </a:p>
                    <a:p>
                      <a:r>
                        <a:rPr lang="en-US" sz="1100" dirty="0" smtClean="0"/>
                        <a:t>Windows</a:t>
                      </a:r>
                      <a:r>
                        <a:rPr lang="en-US" sz="1100" baseline="30000" dirty="0" smtClean="0"/>
                        <a:t>®</a:t>
                      </a:r>
                      <a:r>
                        <a:rPr lang="en-US" sz="1100" baseline="0" dirty="0" smtClean="0"/>
                        <a:t> Home Server</a:t>
                      </a:r>
                      <a:endParaRPr lang="en-US" sz="1100" dirty="0" smtClean="0">
                        <a:latin typeface="Segoe UI" pitchFamily="34" charset="0"/>
                        <a:cs typeface="Segoe UI" pitchFamily="34" charset="0"/>
                      </a:endParaRPr>
                    </a:p>
                  </a:txBody>
                  <a:tcPr anchor="ctr"/>
                </a:tc>
                <a:tc>
                  <a:txBody>
                    <a:bodyPr/>
                    <a:lstStyle/>
                    <a:p>
                      <a:pPr algn="ctr"/>
                      <a:r>
                        <a:rPr lang="en-US" sz="2800" kern="1200" baseline="30000" smtClean="0"/>
                        <a:t>√</a:t>
                      </a:r>
                      <a:endParaRPr lang="en-US" sz="2800" b="1" kern="1200" baseline="30000" smtClean="0">
                        <a:solidFill>
                          <a:schemeClr val="dk1"/>
                        </a:solidFill>
                        <a:latin typeface="Segoe UI" pitchFamily="34" charset="0"/>
                        <a:ea typeface="+mn-ea"/>
                        <a:cs typeface="Segoe UI"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solidFill>
                            <a:schemeClr val="tx1"/>
                          </a:solidFill>
                          <a:effectLst/>
                          <a:uLnTx/>
                          <a:uFillTx/>
                          <a:latin typeface="+mn-lt"/>
                          <a:ea typeface="+mn-ea"/>
                          <a:cs typeface="+mn-cs"/>
                        </a:rPr>
                        <a:t>√</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 </a:t>
                      </a:r>
                      <a:r>
                        <a:rPr lang="en-US" sz="1100" kern="1200" smtClean="0"/>
                        <a:t/>
                      </a:r>
                      <a:br>
                        <a:rPr lang="en-US" sz="1100" kern="1200" smtClean="0"/>
                      </a:br>
                      <a:r>
                        <a:rPr lang="en-US" sz="800" kern="1200" smtClean="0"/>
                        <a:t>Remote</a:t>
                      </a:r>
                      <a:r>
                        <a:rPr lang="en-US" sz="800" kern="1200" baseline="0" smtClean="0"/>
                        <a:t> access included</a:t>
                      </a:r>
                      <a:endParaRPr lang="en-US" sz="800" b="1" kern="1200" dirty="0" smtClean="0">
                        <a:solidFill>
                          <a:schemeClr val="dk1"/>
                        </a:solidFill>
                        <a:latin typeface="Segoe UI" pitchFamily="34" charset="0"/>
                        <a:ea typeface="+mn-ea"/>
                        <a:cs typeface="Segoe UI" pitchFamily="34" charset="0"/>
                      </a:endParaRPr>
                    </a:p>
                  </a:txBody>
                  <a:tcPr anchor="b"/>
                </a:tc>
                <a:tc>
                  <a:txBody>
                    <a:bodyPr/>
                    <a:lstStyle/>
                    <a:p>
                      <a:pPr algn="ctr"/>
                      <a:r>
                        <a:rPr kumimoji="0" lang="en-US" sz="2800" u="none" strike="noStrike" kern="1200" cap="none" spc="0" normalizeH="0" baseline="30000" noProof="0" smtClean="0">
                          <a:ln>
                            <a:noFill/>
                          </a:ln>
                          <a:effectLst/>
                          <a:uLnTx/>
                          <a:uFillTx/>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smtClean="0"/>
                        <a:t>Remote</a:t>
                      </a:r>
                      <a:r>
                        <a:rPr lang="en-US" sz="800" kern="1200" baseline="0" smtClean="0"/>
                        <a:t> access included</a:t>
                      </a:r>
                      <a:endParaRPr lang="en-US" sz="800" b="1" dirty="0">
                        <a:latin typeface="Segoe UI" pitchFamily="34" charset="0"/>
                        <a:cs typeface="Segoe UI" pitchFamily="34" charset="0"/>
                      </a:endParaRPr>
                    </a:p>
                  </a:txBody>
                  <a:tcPr anchor="b"/>
                </a:tc>
                <a:tc>
                  <a:txBody>
                    <a:bodyPr/>
                    <a:lstStyle/>
                    <a:p>
                      <a:pPr algn="ctr"/>
                      <a:endParaRPr lang="en-US" sz="1100" b="1" dirty="0">
                        <a:latin typeface="Segoe UI" pitchFamily="34" charset="0"/>
                        <a:cs typeface="Segoe UI" pitchFamily="34" charset="0"/>
                      </a:endParaRPr>
                    </a:p>
                  </a:txBody>
                  <a:tcPr anchor="ctr"/>
                </a:tc>
              </a:tr>
              <a:tr h="666959">
                <a:tc>
                  <a:txBody>
                    <a:bodyPr/>
                    <a:lstStyle/>
                    <a:p>
                      <a:r>
                        <a:rPr lang="en-US" sz="1100" kern="1200" dirty="0" smtClean="0"/>
                        <a:t>Mobility Solutions</a:t>
                      </a:r>
                    </a:p>
                    <a:p>
                      <a:r>
                        <a:rPr lang="en-US" sz="1100" dirty="0" smtClean="0"/>
                        <a:t>Windows Mobile</a:t>
                      </a:r>
                      <a:r>
                        <a:rPr lang="en-US" sz="1100" baseline="30000" dirty="0" smtClean="0"/>
                        <a:t>®</a:t>
                      </a:r>
                      <a:endParaRPr lang="en-US" sz="1100" baseline="30000" dirty="0">
                        <a:latin typeface="Segoe UI" pitchFamily="34" charset="0"/>
                        <a:cs typeface="Segoe UI" pitchFamily="34" charset="0"/>
                      </a:endParaRPr>
                    </a:p>
                  </a:txBody>
                  <a:tcPr anchor="ctr"/>
                </a:tc>
                <a:tc>
                  <a:txBody>
                    <a:bodyPr/>
                    <a:lstStyle/>
                    <a:p>
                      <a:pPr marL="0" algn="ctr" defTabSz="914400" rtl="0" eaLnBrk="1" latinLnBrk="0" hangingPunct="1"/>
                      <a:r>
                        <a:rPr lang="en-US" sz="2400" kern="1200" dirty="0" smtClean="0"/>
                        <a:t>*</a:t>
                      </a:r>
                      <a:endParaRPr lang="en-US" sz="2400" b="1" kern="1200" dirty="0" smtClean="0">
                        <a:solidFill>
                          <a:schemeClr val="dk1"/>
                        </a:solidFill>
                        <a:latin typeface="Segoe UI" pitchFamily="34" charset="0"/>
                        <a:ea typeface="+mn-ea"/>
                        <a:cs typeface="Segoe UI" pitchFamily="34" charset="0"/>
                      </a:endParaRPr>
                    </a:p>
                  </a:txBody>
                  <a:tcPr anchor="b"/>
                </a:tc>
                <a:tc>
                  <a:txBody>
                    <a:bodyPr/>
                    <a:lstStyle/>
                    <a:p>
                      <a:pPr marL="0" algn="ctr" defTabSz="914400" rtl="0" eaLnBrk="1" latinLnBrk="0" hangingPunct="1"/>
                      <a:r>
                        <a:rPr lang="en-US" sz="2400" kern="1200" dirty="0" smtClean="0">
                          <a:solidFill>
                            <a:schemeClr val="tx1"/>
                          </a:solidFill>
                          <a:latin typeface="+mn-lt"/>
                          <a:ea typeface="+mn-ea"/>
                          <a:cs typeface="+mn-cs"/>
                        </a:rPr>
                        <a:t>*</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c>
                  <a:txBody>
                    <a:bodyPr/>
                    <a:lstStyle/>
                    <a:p>
                      <a:pPr marL="0" algn="ctr" defTabSz="914400" rtl="0" eaLnBrk="1" latinLnBrk="0" hangingPunct="1"/>
                      <a:r>
                        <a:rPr lang="en-US" sz="2400" kern="1200" dirty="0" smtClean="0">
                          <a:solidFill>
                            <a:schemeClr val="tx1"/>
                          </a:solidFill>
                          <a:latin typeface="+mn-lt"/>
                          <a:ea typeface="+mn-ea"/>
                          <a:cs typeface="+mn-cs"/>
                        </a:rPr>
                        <a:t>*</a:t>
                      </a:r>
                      <a:endParaRPr lang="en-US" sz="2400" kern="1200" dirty="0">
                        <a:solidFill>
                          <a:schemeClr val="tx1"/>
                        </a:solidFill>
                        <a:latin typeface="+mn-lt"/>
                        <a:ea typeface="+mn-ea"/>
                        <a:cs typeface="+mn-cs"/>
                      </a:endParaRPr>
                    </a:p>
                  </a:txBody>
                  <a:tcPr anchor="b"/>
                </a:tc>
              </a:tr>
              <a:tr h="666959">
                <a:tc>
                  <a:txBody>
                    <a:bodyPr/>
                    <a:lstStyle/>
                    <a:p>
                      <a:r>
                        <a:rPr lang="en-US" sz="1100" dirty="0" smtClean="0"/>
                        <a:t>Management from a Single Console</a:t>
                      </a:r>
                    </a:p>
                    <a:p>
                      <a:r>
                        <a:rPr lang="en-US" sz="1100" dirty="0" smtClean="0"/>
                        <a:t>System Center Essentials</a:t>
                      </a:r>
                      <a:endParaRPr lang="en-US" sz="1100" dirty="0">
                        <a:latin typeface="Segoe UI" pitchFamily="34" charset="0"/>
                        <a:cs typeface="Segoe UI" pitchFamily="34" charset="0"/>
                      </a:endParaRPr>
                    </a:p>
                  </a:txBody>
                  <a:tcPr anchor="ctr"/>
                </a:tc>
                <a:tc>
                  <a:txBody>
                    <a:bodyPr/>
                    <a:lstStyle/>
                    <a:p>
                      <a:pPr algn="ctr"/>
                      <a:endParaRPr lang="en-US" sz="1100" b="1" dirty="0">
                        <a:latin typeface="Segoe UI" pitchFamily="34" charset="0"/>
                        <a:cs typeface="Segoe UI"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c>
                  <a:txBody>
                    <a:bodyPr/>
                    <a:lstStyle/>
                    <a:p>
                      <a:pPr algn="ctr"/>
                      <a:r>
                        <a:rPr lang="en-US" sz="1100" smtClean="0"/>
                        <a:t>Already included</a:t>
                      </a:r>
                      <a:endParaRPr lang="en-US" sz="1100" b="1" dirty="0">
                        <a:latin typeface="Segoe UI" pitchFamily="34" charset="0"/>
                        <a:cs typeface="Segoe UI" pitchFamily="34" charset="0"/>
                      </a:endParaRPr>
                    </a:p>
                  </a:txBody>
                  <a:tcPr anchor="ctr"/>
                </a:tc>
                <a:tc>
                  <a:txBody>
                    <a:bodyPr/>
                    <a:lstStyle/>
                    <a:p>
                      <a:pPr algn="ctr"/>
                      <a:r>
                        <a:rPr lang="en-US" sz="1100" smtClean="0"/>
                        <a:t>Already included</a:t>
                      </a:r>
                      <a:endParaRPr lang="en-US" sz="1100" b="1" dirty="0">
                        <a:latin typeface="Segoe UI" pitchFamily="34" charset="0"/>
                        <a:cs typeface="Segoe UI"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30000" noProof="0" smtClean="0">
                          <a:ln>
                            <a:noFill/>
                          </a:ln>
                          <a:effectLst/>
                          <a:uLnTx/>
                          <a:uFillTx/>
                        </a:rPr>
                        <a:t>√</a:t>
                      </a:r>
                      <a:endParaRPr kumimoji="0" lang="en-US" sz="2800" b="1" i="0" u="none" strike="noStrike" kern="1200" cap="none" spc="0" normalizeH="0" baseline="30000" noProof="0" smtClean="0">
                        <a:ln>
                          <a:noFill/>
                        </a:ln>
                        <a:solidFill>
                          <a:prstClr val="black"/>
                        </a:solidFill>
                        <a:effectLst/>
                        <a:uLnTx/>
                        <a:uFillTx/>
                        <a:latin typeface="Segoe UI" pitchFamily="34" charset="0"/>
                        <a:ea typeface="+mn-ea"/>
                        <a:cs typeface="Segoe UI" pitchFamily="34" charset="0"/>
                      </a:endParaRPr>
                    </a:p>
                  </a:txBody>
                  <a:tcPr anchor="b"/>
                </a:tc>
              </a:tr>
              <a:tr h="729629">
                <a:tc>
                  <a:txBody>
                    <a:bodyPr/>
                    <a:lstStyle/>
                    <a:p>
                      <a:r>
                        <a:rPr lang="en-US" sz="1100" dirty="0" smtClean="0"/>
                        <a:t>Improved Software Firewall/Security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Forefront Threat Management Gateway</a:t>
                      </a:r>
                      <a:endParaRPr lang="en-US" sz="1100" dirty="0" smtClean="0">
                        <a:latin typeface="Segoe UI" pitchFamily="34" charset="0"/>
                        <a:cs typeface="Segoe UI" pitchFamily="34" charset="0"/>
                      </a:endParaRPr>
                    </a:p>
                  </a:txBody>
                  <a:tcPr anchor="ctr"/>
                </a:tc>
                <a:tc>
                  <a:txBody>
                    <a:bodyPr/>
                    <a:lstStyle/>
                    <a:p>
                      <a:pPr algn="ctr"/>
                      <a:endParaRPr lang="en-US" sz="1100" b="1" dirty="0">
                        <a:latin typeface="Segoe UI" pitchFamily="34" charset="0"/>
                        <a:cs typeface="Segoe UI" pitchFamily="34" charset="0"/>
                      </a:endParaRPr>
                    </a:p>
                  </a:txBody>
                  <a:tcPr anchor="ctr"/>
                </a:tc>
                <a:tc>
                  <a:txBody>
                    <a:bodyPr/>
                    <a:lstStyle/>
                    <a:p>
                      <a:pPr algn="ctr"/>
                      <a:r>
                        <a:rPr lang="en-US" sz="2800" kern="1200" baseline="30000" smtClean="0"/>
                        <a:t>√</a:t>
                      </a:r>
                      <a:endParaRPr lang="en-US" sz="2800" b="1" kern="1200" baseline="30000" smtClean="0">
                        <a:solidFill>
                          <a:schemeClr val="dk1"/>
                        </a:solidFill>
                        <a:latin typeface="Segoe UI" pitchFamily="34" charset="0"/>
                        <a:ea typeface="+mn-ea"/>
                        <a:cs typeface="Segoe UI" pitchFamily="34" charset="0"/>
                      </a:endParaRPr>
                    </a:p>
                  </a:txBody>
                  <a:tcPr anchor="b"/>
                </a:tc>
                <a:tc>
                  <a:txBody>
                    <a:bodyPr/>
                    <a:lstStyle/>
                    <a:p>
                      <a:pPr algn="ctr"/>
                      <a:r>
                        <a:rPr lang="en-US" sz="1100" dirty="0" smtClean="0"/>
                        <a:t>Already</a:t>
                      </a:r>
                      <a:r>
                        <a:rPr lang="en-US" sz="1100" baseline="0" dirty="0" smtClean="0"/>
                        <a:t> i</a:t>
                      </a:r>
                      <a:r>
                        <a:rPr lang="en-US" sz="1100" dirty="0" smtClean="0"/>
                        <a:t>ncluded</a:t>
                      </a:r>
                      <a:endParaRPr lang="en-US" sz="1100" b="1" dirty="0">
                        <a:latin typeface="Segoe UI" pitchFamily="34" charset="0"/>
                        <a:cs typeface="Segoe UI" pitchFamily="34" charset="0"/>
                      </a:endParaRPr>
                    </a:p>
                  </a:txBody>
                  <a:tcPr anchor="ctr"/>
                </a:tc>
                <a:tc>
                  <a:txBody>
                    <a:bodyPr/>
                    <a:lstStyle/>
                    <a:p>
                      <a:pPr algn="ctr"/>
                      <a:r>
                        <a:rPr lang="en-US" sz="1100" smtClean="0"/>
                        <a:t>Already included</a:t>
                      </a:r>
                      <a:endParaRPr lang="en-US" sz="1100" b="1" dirty="0">
                        <a:latin typeface="Segoe UI" pitchFamily="34" charset="0"/>
                        <a:cs typeface="Segoe UI" pitchFamily="34" charset="0"/>
                      </a:endParaRPr>
                    </a:p>
                  </a:txBody>
                  <a:tcPr anchor="ctr"/>
                </a:tc>
                <a:tc>
                  <a:txBody>
                    <a:bodyPr/>
                    <a:lstStyle/>
                    <a:p>
                      <a:pPr algn="ctr"/>
                      <a:r>
                        <a:rPr lang="en-US" sz="2800" kern="1200" baseline="30000" smtClean="0"/>
                        <a:t>√</a:t>
                      </a:r>
                      <a:endParaRPr lang="en-US" sz="2800" b="1" kern="1200" baseline="30000" smtClean="0">
                        <a:solidFill>
                          <a:schemeClr val="dk1"/>
                        </a:solidFill>
                        <a:latin typeface="Segoe UI" pitchFamily="34" charset="0"/>
                        <a:ea typeface="+mn-ea"/>
                        <a:cs typeface="Segoe UI" pitchFamily="34" charset="0"/>
                      </a:endParaRPr>
                    </a:p>
                  </a:txBody>
                  <a:tcPr anchor="b"/>
                </a:tc>
              </a:tr>
              <a:tr h="666959">
                <a:tc>
                  <a:txBody>
                    <a:bodyPr/>
                    <a:lstStyle/>
                    <a:p>
                      <a:r>
                        <a:rPr lang="en-US" sz="1100" dirty="0" smtClean="0"/>
                        <a:t>Data</a:t>
                      </a:r>
                      <a:r>
                        <a:rPr lang="en-US" sz="1100" baseline="0" dirty="0" smtClean="0"/>
                        <a:t> Protection/ Enhanced Disaster Recovery</a:t>
                      </a:r>
                    </a:p>
                    <a:p>
                      <a:r>
                        <a:rPr lang="en-US" sz="1100" dirty="0" smtClean="0"/>
                        <a:t>Data Protection Manager </a:t>
                      </a:r>
                      <a:endParaRPr lang="en-US" sz="1100" dirty="0">
                        <a:latin typeface="Segoe UI" pitchFamily="34" charset="0"/>
                        <a:cs typeface="Segoe UI" pitchFamily="34" charset="0"/>
                      </a:endParaRPr>
                    </a:p>
                  </a:txBody>
                  <a:tcPr anchor="ctr"/>
                </a:tc>
                <a:tc>
                  <a:txBody>
                    <a:bodyPr/>
                    <a:lstStyle/>
                    <a:p>
                      <a:pPr algn="ctr"/>
                      <a:endParaRPr lang="en-US" sz="1100" b="1" dirty="0">
                        <a:latin typeface="Segoe UI" pitchFamily="34" charset="0"/>
                        <a:cs typeface="Segoe UI" pitchFamily="34" charset="0"/>
                      </a:endParaRPr>
                    </a:p>
                  </a:txBody>
                  <a:tcPr anchor="ctr"/>
                </a:tc>
                <a:tc>
                  <a:txBody>
                    <a:bodyPr/>
                    <a:lstStyle/>
                    <a:p>
                      <a:pPr algn="ctr"/>
                      <a:r>
                        <a:rPr lang="en-US" sz="2800" kern="1200" baseline="30000" smtClean="0"/>
                        <a:t>√</a:t>
                      </a:r>
                      <a:endParaRPr lang="en-US" sz="2800" b="1" kern="1200" baseline="30000" smtClean="0">
                        <a:solidFill>
                          <a:schemeClr val="dk1"/>
                        </a:solidFill>
                        <a:latin typeface="Segoe UI" pitchFamily="34" charset="0"/>
                        <a:ea typeface="+mn-ea"/>
                        <a:cs typeface="Segoe UI"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30000" noProof="0" dirty="0">
                        <a:ln>
                          <a:noFill/>
                        </a:ln>
                        <a:solidFill>
                          <a:prstClr val="black"/>
                        </a:solidFill>
                        <a:effectLst/>
                        <a:uLnTx/>
                        <a:uFillTx/>
                        <a:latin typeface="Segoe UI" pitchFamily="34" charset="0"/>
                        <a:ea typeface="+mn-ea"/>
                        <a:cs typeface="Segoe UI" pitchFamily="34" charset="0"/>
                      </a:endParaRPr>
                    </a:p>
                  </a:txBody>
                  <a:tcPr anchor="b"/>
                </a:tc>
                <a:tc>
                  <a:txBody>
                    <a:bodyPr/>
                    <a:lstStyle/>
                    <a:p>
                      <a:pPr algn="ctr"/>
                      <a:r>
                        <a:rPr lang="en-US" sz="2800" kern="1200" baseline="30000" smtClean="0"/>
                        <a:t>√</a:t>
                      </a:r>
                      <a:endParaRPr lang="en-US" sz="2800" b="1" kern="1200" baseline="30000" smtClean="0">
                        <a:solidFill>
                          <a:schemeClr val="dk1"/>
                        </a:solidFill>
                        <a:latin typeface="Segoe UI" pitchFamily="34" charset="0"/>
                        <a:ea typeface="+mn-ea"/>
                        <a:cs typeface="Segoe UI" pitchFamily="34" charset="0"/>
                      </a:endParaRPr>
                    </a:p>
                  </a:txBody>
                  <a:tcPr anchor="b"/>
                </a:tc>
                <a:tc>
                  <a:txBody>
                    <a:bodyPr/>
                    <a:lstStyle/>
                    <a:p>
                      <a:pPr algn="ctr"/>
                      <a:r>
                        <a:rPr lang="en-US" sz="2800" kern="1200" baseline="30000" dirty="0" smtClean="0"/>
                        <a:t>√</a:t>
                      </a:r>
                      <a:endParaRPr lang="en-US" sz="2800" b="1" kern="1200" baseline="30000" dirty="0" smtClean="0">
                        <a:solidFill>
                          <a:schemeClr val="dk1"/>
                        </a:solidFill>
                        <a:latin typeface="Segoe UI" pitchFamily="34" charset="0"/>
                        <a:ea typeface="+mn-ea"/>
                        <a:cs typeface="Segoe UI" pitchFamily="34" charset="0"/>
                      </a:endParaRPr>
                    </a:p>
                  </a:txBody>
                  <a:tcPr anchor="b"/>
                </a:tc>
              </a:tr>
            </a:tbl>
          </a:graphicData>
        </a:graphic>
      </p:graphicFrame>
      <p:sp>
        <p:nvSpPr>
          <p:cNvPr id="4" name="TextBox 3"/>
          <p:cNvSpPr txBox="1"/>
          <p:nvPr/>
        </p:nvSpPr>
        <p:spPr>
          <a:xfrm>
            <a:off x="4224419" y="6050457"/>
            <a:ext cx="4601497" cy="338554"/>
          </a:xfrm>
          <a:prstGeom prst="rect">
            <a:avLst/>
          </a:prstGeom>
          <a:noFill/>
        </p:spPr>
        <p:txBody>
          <a:bodyPr wrap="square" rtlCol="0">
            <a:spAutoFit/>
          </a:bodyPr>
          <a:lstStyle/>
          <a:p>
            <a:pPr algn="r"/>
            <a:r>
              <a:rPr lang="en-US" sz="1600" dirty="0" smtClean="0">
                <a:latin typeface="Segoe UI" pitchFamily="34" charset="0"/>
                <a:cs typeface="Segoe UI" pitchFamily="34" charset="0"/>
              </a:rPr>
              <a:t>* Needs Exchange Server or Exchange Online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843810" y="1111941"/>
            <a:ext cx="1866835" cy="707886"/>
          </a:xfrm>
          <a:prstGeom prst="rect">
            <a:avLst/>
          </a:prstGeom>
          <a:noFill/>
        </p:spPr>
        <p:txBody>
          <a:bodyPr wrap="square" rtlCol="0">
            <a:spAutoFit/>
          </a:bodyPr>
          <a:lstStyle/>
          <a:p>
            <a:pPr algn="ctr" defTabSz="914363" rtl="0"/>
            <a:endParaRPr lang="en-US" sz="700" kern="1200" dirty="0">
              <a:solidFill>
                <a:srgbClr val="000000"/>
              </a:solidFill>
              <a:latin typeface="Segoe"/>
              <a:ea typeface="+mn-ea"/>
              <a:cs typeface="+mn-cs"/>
            </a:endParaRPr>
          </a:p>
          <a:p>
            <a:pPr algn="ctr" defTabSz="914363" rtl="0"/>
            <a:endParaRPr lang="en-US" sz="700" kern="1200" dirty="0">
              <a:solidFill>
                <a:srgbClr val="000000"/>
              </a:solidFill>
              <a:latin typeface="Segoe"/>
              <a:ea typeface="+mn-ea"/>
              <a:cs typeface="+mn-cs"/>
            </a:endParaRPr>
          </a:p>
          <a:p>
            <a:pPr algn="ctr" defTabSz="914363" rtl="0"/>
            <a:endParaRPr lang="en-US" sz="700" kern="1200" dirty="0">
              <a:solidFill>
                <a:srgbClr val="000000"/>
              </a:solidFill>
              <a:latin typeface="Segoe"/>
              <a:ea typeface="+mn-ea"/>
              <a:cs typeface="+mn-cs"/>
            </a:endParaRPr>
          </a:p>
          <a:p>
            <a:pPr algn="ctr" defTabSz="914363" rtl="0"/>
            <a:endParaRPr lang="en-US" sz="800" b="1" kern="1200" dirty="0">
              <a:solidFill>
                <a:srgbClr val="000000"/>
              </a:solidFill>
              <a:latin typeface="Segoe"/>
              <a:ea typeface="+mn-ea"/>
              <a:cs typeface="+mn-cs"/>
            </a:endParaRPr>
          </a:p>
          <a:p>
            <a:pPr algn="ctr" defTabSz="914363" rtl="0"/>
            <a:endParaRPr lang="en-US" sz="1100" b="1" kern="1200" dirty="0">
              <a:solidFill>
                <a:srgbClr val="000000"/>
              </a:solidFill>
              <a:latin typeface="Segoe"/>
              <a:ea typeface="+mn-ea"/>
              <a:cs typeface="+mn-cs"/>
            </a:endParaRPr>
          </a:p>
        </p:txBody>
      </p:sp>
      <p:sp>
        <p:nvSpPr>
          <p:cNvPr id="19" name="Title 1"/>
          <p:cNvSpPr txBox="1">
            <a:spLocks/>
          </p:cNvSpPr>
          <p:nvPr/>
        </p:nvSpPr>
        <p:spPr bwMode="auto">
          <a:xfrm>
            <a:off x="279244" y="324735"/>
            <a:ext cx="8393113" cy="674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200" b="0" i="0" u="none" strike="noStrike" kern="0" cap="none" spc="-100" normalizeH="0" baseline="0" noProof="0" dirty="0" smtClean="0">
                <a:ln>
                  <a:noFill/>
                </a:ln>
                <a:solidFill>
                  <a:schemeClr val="accent1"/>
                </a:solidFill>
                <a:effectLst/>
                <a:uLnTx/>
                <a:uFillTx/>
                <a:latin typeface="Segoe UI" pitchFamily="34" charset="0"/>
                <a:ea typeface="+mj-ea"/>
                <a:cs typeface="Segoe UI" pitchFamily="34" charset="0"/>
              </a:rPr>
              <a:t>What customers are saying…</a:t>
            </a:r>
            <a:endParaRPr kumimoji="0" lang="en-US" sz="4200" b="0" i="0" u="none" strike="noStrike" kern="0" cap="none" spc="-100" normalizeH="0" baseline="0" noProof="0" dirty="0">
              <a:ln>
                <a:noFill/>
              </a:ln>
              <a:solidFill>
                <a:schemeClr val="accent1"/>
              </a:solidFill>
              <a:effectLst/>
              <a:uLnTx/>
              <a:uFillTx/>
              <a:latin typeface="Segoe UI" pitchFamily="34" charset="0"/>
              <a:ea typeface="+mj-ea"/>
              <a:cs typeface="Segoe UI" pitchFamily="34" charset="0"/>
            </a:endParaRPr>
          </a:p>
        </p:txBody>
      </p:sp>
      <p:grpSp>
        <p:nvGrpSpPr>
          <p:cNvPr id="41" name="Group 40"/>
          <p:cNvGrpSpPr/>
          <p:nvPr/>
        </p:nvGrpSpPr>
        <p:grpSpPr>
          <a:xfrm>
            <a:off x="83132" y="1111941"/>
            <a:ext cx="1733490" cy="4831805"/>
            <a:chOff x="83132" y="1154473"/>
            <a:chExt cx="1733490" cy="4831805"/>
          </a:xfrm>
        </p:grpSpPr>
        <p:sp>
          <p:nvSpPr>
            <p:cNvPr id="27" name="Rounded Rectangle 26">
              <a:hlinkClick r:id="rId3"/>
            </p:cNvPr>
            <p:cNvSpPr/>
            <p:nvPr/>
          </p:nvSpPr>
          <p:spPr bwMode="auto">
            <a:xfrm>
              <a:off x="83132" y="1154473"/>
              <a:ext cx="1733490" cy="4733759"/>
            </a:xfrm>
            <a:prstGeom prst="roundRect">
              <a:avLst/>
            </a:prstGeom>
            <a:gradFill rotWithShape="1">
              <a:gsLst>
                <a:gs pos="0">
                  <a:schemeClr val="accent4">
                    <a:lumMod val="60000"/>
                    <a:lumOff val="40000"/>
                  </a:schemeClr>
                </a:gs>
                <a:gs pos="16000">
                  <a:srgbClr val="F77D32">
                    <a:lumMod val="40000"/>
                    <a:lumOff val="60000"/>
                  </a:srgbClr>
                </a:gs>
                <a:gs pos="76000">
                  <a:sysClr val="window" lastClr="FFFFFF">
                    <a:alpha val="24000"/>
                  </a:sysClr>
                </a:gs>
              </a:gsLst>
              <a:lin ang="5400000" scaled="0"/>
            </a:gradFill>
            <a:ln w="9525" cap="flat" cmpd="sng" algn="ctr">
              <a:gradFill>
                <a:gsLst>
                  <a:gs pos="0">
                    <a:srgbClr val="F77D32"/>
                  </a:gs>
                  <a:gs pos="100000">
                    <a:srgbClr val="F77D32">
                      <a:tint val="23500"/>
                      <a:satMod val="160000"/>
                      <a:alpha val="0"/>
                    </a:srgbClr>
                  </a:gs>
                </a:gsLst>
                <a:lin ang="54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914099">
                <a:defRPr/>
              </a:pPr>
              <a:endParaRPr lang="en-US" kern="0" dirty="0">
                <a:solidFill>
                  <a:sysClr val="windowText" lastClr="000000"/>
                </a:solidFill>
                <a:latin typeface="Arial" charset="0"/>
              </a:endParaRPr>
            </a:p>
          </p:txBody>
        </p:sp>
        <p:sp>
          <p:nvSpPr>
            <p:cNvPr id="18" name="TextBox 17"/>
            <p:cNvSpPr txBox="1"/>
            <p:nvPr/>
          </p:nvSpPr>
          <p:spPr>
            <a:xfrm>
              <a:off x="83132" y="1908239"/>
              <a:ext cx="1733490" cy="4078039"/>
            </a:xfrm>
            <a:prstGeom prst="rect">
              <a:avLst/>
            </a:prstGeom>
            <a:noFill/>
          </p:spPr>
          <p:txBody>
            <a:bodyPr wrap="square" rtlCol="0">
              <a:spAutoFit/>
            </a:bodyPr>
            <a:lstStyle/>
            <a:p>
              <a:pPr defTabSz="914363" rtl="0"/>
              <a:r>
                <a:rPr lang="en-US" sz="1100" b="1" dirty="0" smtClean="0">
                  <a:latin typeface="Segoe UI" pitchFamily="34" charset="0"/>
                  <a:cs typeface="Segoe UI" pitchFamily="34" charset="0"/>
                  <a:hlinkClick r:id="rId3"/>
                </a:rPr>
                <a:t>E Squared C</a:t>
              </a:r>
              <a:endParaRPr lang="en-US" sz="1100" b="1" dirty="0" smtClean="0">
                <a:latin typeface="Segoe UI" pitchFamily="34" charset="0"/>
                <a:cs typeface="Segoe UI" pitchFamily="34" charset="0"/>
                <a:hlinkClick r:id="rId4"/>
              </a:endParaRPr>
            </a:p>
            <a:p>
              <a:endParaRPr lang="en-US" sz="900" dirty="0" smtClean="0">
                <a:latin typeface="Segoe UI" pitchFamily="34" charset="0"/>
                <a:cs typeface="Segoe UI" pitchFamily="34" charset="0"/>
              </a:endParaRPr>
            </a:p>
            <a:p>
              <a:endParaRPr lang="en-US" sz="900" dirty="0" smtClean="0">
                <a:latin typeface="Segoe UI" pitchFamily="34" charset="0"/>
                <a:cs typeface="Segoe UI" pitchFamily="34" charset="0"/>
              </a:endParaRPr>
            </a:p>
            <a:p>
              <a:r>
                <a:rPr lang="en-US" sz="1000" dirty="0" smtClean="0">
                  <a:latin typeface="Segoe UI" pitchFamily="34" charset="0"/>
                  <a:cs typeface="Segoe UI" pitchFamily="34" charset="0"/>
                </a:rPr>
                <a:t>9 employees</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Founded in 2001, E Squared C offers IT infrastructure services, including IT management and procurement, to small-business customers in northern Nevada. Its nine employees serve 300 customers annually. </a:t>
              </a:r>
            </a:p>
            <a:p>
              <a:endParaRPr lang="en-US" sz="1000" dirty="0" smtClean="0">
                <a:latin typeface="Segoe UI" pitchFamily="34" charset="0"/>
                <a:cs typeface="Segoe UI" pitchFamily="34" charset="0"/>
              </a:endParaRPr>
            </a:p>
            <a:p>
              <a:r>
                <a:rPr lang="en-US" sz="1000" dirty="0" smtClean="0">
                  <a:latin typeface="Segoe UI" pitchFamily="34" charset="0"/>
                  <a:cs typeface="Segoe UI" pitchFamily="34" charset="0"/>
                </a:rPr>
                <a:t>“Running our time-tracking system on Windows Server 2008 Foundation is a big improvement… Our billing rate is around 70 percent, [up from] 59 percent. At $110 per hour, that really makes a difference. “</a:t>
              </a:r>
            </a:p>
            <a:p>
              <a:endParaRPr lang="en-US" sz="1000" dirty="0" smtClean="0">
                <a:latin typeface="Segoe UI" pitchFamily="34" charset="0"/>
                <a:cs typeface="Segoe UI" pitchFamily="34" charset="0"/>
              </a:endParaRPr>
            </a:p>
            <a:p>
              <a:r>
                <a:rPr lang="en-US" sz="1000" i="1" dirty="0" smtClean="0">
                  <a:latin typeface="Segoe UI" pitchFamily="34" charset="0"/>
                  <a:cs typeface="Segoe UI" pitchFamily="34" charset="0"/>
                </a:rPr>
                <a:t>John </a:t>
              </a:r>
              <a:r>
                <a:rPr lang="en-US" sz="1000" i="1" dirty="0" err="1" smtClean="0">
                  <a:latin typeface="Segoe UI" pitchFamily="34" charset="0"/>
                  <a:cs typeface="Segoe UI" pitchFamily="34" charset="0"/>
                </a:rPr>
                <a:t>Endter</a:t>
              </a:r>
              <a:r>
                <a:rPr lang="en-US" sz="1000" i="1" dirty="0" smtClean="0">
                  <a:latin typeface="Segoe UI" pitchFamily="34" charset="0"/>
                  <a:cs typeface="Segoe UI" pitchFamily="34" charset="0"/>
                </a:rPr>
                <a:t>, President,</a:t>
              </a:r>
              <a:br>
                <a:rPr lang="en-US" sz="1000" i="1" dirty="0" smtClean="0">
                  <a:latin typeface="Segoe UI" pitchFamily="34" charset="0"/>
                  <a:cs typeface="Segoe UI" pitchFamily="34" charset="0"/>
                </a:rPr>
              </a:br>
              <a:r>
                <a:rPr lang="en-US" sz="1000" i="1" dirty="0" smtClean="0">
                  <a:latin typeface="Segoe UI" pitchFamily="34" charset="0"/>
                  <a:cs typeface="Segoe UI" pitchFamily="34" charset="0"/>
                </a:rPr>
                <a:t>E Squared C</a:t>
              </a:r>
              <a:endParaRPr lang="en-US" sz="1000" i="1" kern="1200" dirty="0">
                <a:solidFill>
                  <a:srgbClr val="000000"/>
                </a:solidFill>
                <a:latin typeface="Segoe UI" pitchFamily="34" charset="0"/>
                <a:cs typeface="Segoe UI" pitchFamily="34" charset="0"/>
              </a:endParaRPr>
            </a:p>
          </p:txBody>
        </p:sp>
      </p:grpSp>
      <p:sp>
        <p:nvSpPr>
          <p:cNvPr id="17" name="TextBox 16"/>
          <p:cNvSpPr txBox="1"/>
          <p:nvPr/>
        </p:nvSpPr>
        <p:spPr>
          <a:xfrm>
            <a:off x="1843810" y="1111941"/>
            <a:ext cx="1866835" cy="707886"/>
          </a:xfrm>
          <a:prstGeom prst="rect">
            <a:avLst/>
          </a:prstGeom>
          <a:noFill/>
        </p:spPr>
        <p:txBody>
          <a:bodyPr wrap="square" rtlCol="0">
            <a:spAutoFit/>
          </a:bodyPr>
          <a:lstStyle/>
          <a:p>
            <a:pPr algn="ctr" defTabSz="914363" rtl="0"/>
            <a:endParaRPr lang="en-US" sz="700" kern="1200" dirty="0">
              <a:solidFill>
                <a:srgbClr val="000000"/>
              </a:solidFill>
              <a:latin typeface="Segoe"/>
              <a:ea typeface="+mn-ea"/>
              <a:cs typeface="+mn-cs"/>
            </a:endParaRPr>
          </a:p>
          <a:p>
            <a:pPr algn="ctr" defTabSz="914363" rtl="0"/>
            <a:endParaRPr lang="en-US" sz="700" kern="1200" dirty="0">
              <a:solidFill>
                <a:srgbClr val="000000"/>
              </a:solidFill>
              <a:latin typeface="Segoe"/>
              <a:ea typeface="+mn-ea"/>
              <a:cs typeface="+mn-cs"/>
            </a:endParaRPr>
          </a:p>
          <a:p>
            <a:pPr algn="ctr" defTabSz="914363" rtl="0"/>
            <a:endParaRPr lang="en-US" sz="700" kern="1200" dirty="0">
              <a:solidFill>
                <a:srgbClr val="000000"/>
              </a:solidFill>
              <a:latin typeface="Segoe"/>
              <a:ea typeface="+mn-ea"/>
              <a:cs typeface="+mn-cs"/>
            </a:endParaRPr>
          </a:p>
          <a:p>
            <a:pPr algn="ctr" defTabSz="914363" rtl="0"/>
            <a:endParaRPr lang="en-US" sz="800" b="1" kern="1200" dirty="0">
              <a:solidFill>
                <a:srgbClr val="000000"/>
              </a:solidFill>
              <a:latin typeface="Segoe"/>
              <a:ea typeface="+mn-ea"/>
              <a:cs typeface="+mn-cs"/>
            </a:endParaRPr>
          </a:p>
          <a:p>
            <a:pPr algn="ctr" defTabSz="914363" rtl="0"/>
            <a:endParaRPr lang="en-US" sz="1100" b="1" kern="1200" dirty="0">
              <a:solidFill>
                <a:srgbClr val="000000"/>
              </a:solidFill>
              <a:latin typeface="Segoe"/>
              <a:ea typeface="+mn-ea"/>
              <a:cs typeface="+mn-cs"/>
            </a:endParaRPr>
          </a:p>
        </p:txBody>
      </p:sp>
      <p:grpSp>
        <p:nvGrpSpPr>
          <p:cNvPr id="42" name="Group 41"/>
          <p:cNvGrpSpPr/>
          <p:nvPr/>
        </p:nvGrpSpPr>
        <p:grpSpPr>
          <a:xfrm>
            <a:off x="3683035" y="1111941"/>
            <a:ext cx="1866835" cy="5293470"/>
            <a:chOff x="3683035" y="1154473"/>
            <a:chExt cx="1866835" cy="5293470"/>
          </a:xfrm>
        </p:grpSpPr>
        <p:sp>
          <p:nvSpPr>
            <p:cNvPr id="26" name="Rounded Rectangle 25"/>
            <p:cNvSpPr/>
            <p:nvPr/>
          </p:nvSpPr>
          <p:spPr bwMode="auto">
            <a:xfrm>
              <a:off x="3701428" y="1154473"/>
              <a:ext cx="1733490" cy="4733761"/>
            </a:xfrm>
            <a:prstGeom prst="roundRect">
              <a:avLst/>
            </a:prstGeom>
            <a:gradFill rotWithShape="1">
              <a:gsLst>
                <a:gs pos="0">
                  <a:schemeClr val="accent4">
                    <a:lumMod val="60000"/>
                    <a:lumOff val="40000"/>
                  </a:schemeClr>
                </a:gs>
                <a:gs pos="16000">
                  <a:srgbClr val="F77D32">
                    <a:lumMod val="40000"/>
                    <a:lumOff val="60000"/>
                  </a:srgbClr>
                </a:gs>
                <a:gs pos="76000">
                  <a:sysClr val="window" lastClr="FFFFFF">
                    <a:alpha val="24000"/>
                  </a:sysClr>
                </a:gs>
              </a:gsLst>
              <a:lin ang="5400000" scaled="0"/>
            </a:gradFill>
            <a:ln w="9525" cap="flat" cmpd="sng" algn="ctr">
              <a:gradFill>
                <a:gsLst>
                  <a:gs pos="0">
                    <a:srgbClr val="F77D32"/>
                  </a:gs>
                  <a:gs pos="100000">
                    <a:srgbClr val="F77D32">
                      <a:tint val="23500"/>
                      <a:satMod val="160000"/>
                      <a:alpha val="0"/>
                    </a:srgbClr>
                  </a:gs>
                </a:gsLst>
                <a:lin ang="54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914099">
                <a:defRPr/>
              </a:pPr>
              <a:endParaRPr lang="en-US" kern="0" dirty="0">
                <a:solidFill>
                  <a:sysClr val="windowText" lastClr="000000"/>
                </a:solidFill>
              </a:endParaRPr>
            </a:p>
          </p:txBody>
        </p:sp>
        <p:pic>
          <p:nvPicPr>
            <p:cNvPr id="37" name="Picture 4" descr="V:\Designer Resources\MS Resources\Colors and Logos\Logos\All Things SERVER\Window Essential Business Server 2008\Logos and Logotypes\Vertical\Win-EssnBizSrvr08_v_rgb.png"/>
            <p:cNvPicPr>
              <a:picLocks noChangeAspect="1" noChangeArrowheads="1"/>
            </p:cNvPicPr>
            <p:nvPr/>
          </p:nvPicPr>
          <p:blipFill>
            <a:blip r:embed="rId5" cstate="print"/>
            <a:srcRect/>
            <a:stretch>
              <a:fillRect/>
            </a:stretch>
          </p:blipFill>
          <p:spPr bwMode="auto">
            <a:xfrm>
              <a:off x="3751336" y="1250365"/>
              <a:ext cx="1612621" cy="510196"/>
            </a:xfrm>
            <a:prstGeom prst="rect">
              <a:avLst/>
            </a:prstGeom>
            <a:noFill/>
          </p:spPr>
        </p:pic>
        <p:sp>
          <p:nvSpPr>
            <p:cNvPr id="15" name="TextBox 14"/>
            <p:cNvSpPr txBox="1"/>
            <p:nvPr/>
          </p:nvSpPr>
          <p:spPr>
            <a:xfrm>
              <a:off x="3683035" y="1908239"/>
              <a:ext cx="1866835" cy="4539704"/>
            </a:xfrm>
            <a:prstGeom prst="rect">
              <a:avLst/>
            </a:prstGeom>
            <a:noFill/>
          </p:spPr>
          <p:txBody>
            <a:bodyPr wrap="square" rtlCol="0">
              <a:spAutoFit/>
            </a:bodyPr>
            <a:lstStyle/>
            <a:p>
              <a:pPr marL="234950" indent="-234950" defTabSz="914363"/>
              <a:r>
                <a:rPr lang="en-US" sz="1100" b="1" dirty="0" smtClean="0">
                  <a:latin typeface="Segoe UI" pitchFamily="34" charset="0"/>
                  <a:cs typeface="Segoe UI" pitchFamily="34" charset="0"/>
                  <a:hlinkClick r:id="rId6"/>
                </a:rPr>
                <a:t>Lee Company</a:t>
              </a:r>
              <a:endParaRPr lang="en-US" sz="1100" b="1" dirty="0" smtClean="0">
                <a:latin typeface="Segoe UI" pitchFamily="34" charset="0"/>
                <a:cs typeface="Segoe UI" pitchFamily="34" charset="0"/>
              </a:endParaRPr>
            </a:p>
            <a:p>
              <a:pPr marL="234950" indent="-234950" defTabSz="914363"/>
              <a:endParaRPr lang="en-US" sz="900" dirty="0" smtClean="0">
                <a:latin typeface="Segoe UI" pitchFamily="34" charset="0"/>
                <a:cs typeface="Segoe UI" pitchFamily="34" charset="0"/>
              </a:endParaRPr>
            </a:p>
            <a:p>
              <a:pPr marL="234950" indent="-234950" defTabSz="914363"/>
              <a:endParaRPr lang="en-US" sz="900" dirty="0" smtClean="0">
                <a:latin typeface="Segoe UI" pitchFamily="34" charset="0"/>
                <a:cs typeface="Segoe UI" pitchFamily="34" charset="0"/>
              </a:endParaRPr>
            </a:p>
            <a:p>
              <a:r>
                <a:rPr lang="en-US" sz="1000" dirty="0" smtClean="0">
                  <a:latin typeface="Segoe UI" pitchFamily="34" charset="0"/>
                  <a:cs typeface="Segoe UI" pitchFamily="34" charset="0"/>
                </a:rPr>
                <a:t>550 employees</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Lee Company, based in Franklin, Tennessee, provides heating and cooling, plumbing, electrical, construction, and maintenance services for commercial and residential customers nationwide.</a:t>
              </a:r>
            </a:p>
            <a:p>
              <a:pPr marL="234950" indent="-234950" defTabSz="914363"/>
              <a:endParaRPr lang="en-US" sz="1000" dirty="0" smtClean="0">
                <a:latin typeface="Segoe UI" pitchFamily="34" charset="0"/>
                <a:cs typeface="Segoe UI" pitchFamily="34" charset="0"/>
              </a:endParaRPr>
            </a:p>
            <a:p>
              <a:pPr marL="9525" indent="-9525" defTabSz="914363"/>
              <a:r>
                <a:rPr lang="en-US" sz="1000" dirty="0" smtClean="0">
                  <a:latin typeface="Segoe UI" pitchFamily="34" charset="0"/>
                  <a:cs typeface="Segoe UI" pitchFamily="34" charset="0"/>
                </a:rPr>
                <a:t>“Because we have immediate access to event logs, we can spot issues early and avoid costly server problems. A typical server crash involves anywhere from 10 to 250 users and 30 to 45 minutes of downtime for that particular service. So the savings in terms of increased productivity are significant.” </a:t>
              </a:r>
            </a:p>
            <a:p>
              <a:pPr marL="9525" indent="-9525" defTabSz="914363"/>
              <a:endParaRPr lang="en-US" sz="1000" dirty="0" smtClean="0">
                <a:latin typeface="Segoe UI" pitchFamily="34" charset="0"/>
                <a:cs typeface="Segoe UI" pitchFamily="34" charset="0"/>
              </a:endParaRPr>
            </a:p>
            <a:p>
              <a:pPr marL="9525" indent="-9525" defTabSz="914363"/>
              <a:r>
                <a:rPr lang="en-US" sz="1000" i="1" dirty="0" smtClean="0">
                  <a:latin typeface="Segoe UI" pitchFamily="34" charset="0"/>
                  <a:cs typeface="Segoe UI" pitchFamily="34" charset="0"/>
                </a:rPr>
                <a:t>Tom Goddard, Director of Information Technology</a:t>
              </a:r>
              <a:br>
                <a:rPr lang="en-US" sz="1000" i="1" dirty="0" smtClean="0">
                  <a:latin typeface="Segoe UI" pitchFamily="34" charset="0"/>
                  <a:cs typeface="Segoe UI" pitchFamily="34" charset="0"/>
                </a:rPr>
              </a:br>
              <a:r>
                <a:rPr lang="en-US" sz="1000" i="1" dirty="0" smtClean="0">
                  <a:latin typeface="Segoe UI" pitchFamily="34" charset="0"/>
                  <a:cs typeface="Segoe UI" pitchFamily="34" charset="0"/>
                </a:rPr>
                <a:t>Lee Company</a:t>
              </a:r>
              <a:endParaRPr lang="en-US" sz="1000" i="1" kern="1200" dirty="0">
                <a:solidFill>
                  <a:srgbClr val="000000"/>
                </a:solidFill>
                <a:latin typeface="Segoe UI" pitchFamily="34" charset="0"/>
                <a:cs typeface="Segoe UI" pitchFamily="34" charset="0"/>
              </a:endParaRPr>
            </a:p>
          </p:txBody>
        </p:sp>
      </p:grpSp>
      <p:grpSp>
        <p:nvGrpSpPr>
          <p:cNvPr id="40" name="Group 39"/>
          <p:cNvGrpSpPr/>
          <p:nvPr/>
        </p:nvGrpSpPr>
        <p:grpSpPr>
          <a:xfrm>
            <a:off x="1892090" y="1130333"/>
            <a:ext cx="1733490" cy="4998079"/>
            <a:chOff x="1892090" y="1172865"/>
            <a:chExt cx="1733490" cy="4998079"/>
          </a:xfrm>
        </p:grpSpPr>
        <p:sp>
          <p:nvSpPr>
            <p:cNvPr id="39" name="Rounded Rectangle 38"/>
            <p:cNvSpPr/>
            <p:nvPr/>
          </p:nvSpPr>
          <p:spPr bwMode="auto">
            <a:xfrm>
              <a:off x="1892090" y="1172865"/>
              <a:ext cx="1733490" cy="4733761"/>
            </a:xfrm>
            <a:prstGeom prst="roundRect">
              <a:avLst/>
            </a:prstGeom>
            <a:gradFill rotWithShape="1">
              <a:gsLst>
                <a:gs pos="0">
                  <a:schemeClr val="accent4">
                    <a:lumMod val="60000"/>
                    <a:lumOff val="40000"/>
                  </a:schemeClr>
                </a:gs>
                <a:gs pos="16000">
                  <a:srgbClr val="F77D32">
                    <a:lumMod val="40000"/>
                    <a:lumOff val="60000"/>
                  </a:srgbClr>
                </a:gs>
                <a:gs pos="76000">
                  <a:sysClr val="window" lastClr="FFFFFF">
                    <a:alpha val="24000"/>
                  </a:sysClr>
                </a:gs>
              </a:gsLst>
              <a:lin ang="5400000" scaled="0"/>
            </a:gradFill>
            <a:ln w="9525" cap="flat" cmpd="sng" algn="ctr">
              <a:gradFill>
                <a:gsLst>
                  <a:gs pos="0">
                    <a:srgbClr val="F77D32"/>
                  </a:gs>
                  <a:gs pos="100000">
                    <a:srgbClr val="F77D32">
                      <a:tint val="23500"/>
                      <a:satMod val="160000"/>
                      <a:alpha val="0"/>
                    </a:srgbClr>
                  </a:gs>
                </a:gsLst>
                <a:lin ang="54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914099">
                <a:defRPr/>
              </a:pPr>
              <a:endParaRPr lang="en-US" kern="0" dirty="0">
                <a:solidFill>
                  <a:sysClr val="windowText" lastClr="000000"/>
                </a:solidFill>
              </a:endParaRPr>
            </a:p>
          </p:txBody>
        </p:sp>
        <p:pic>
          <p:nvPicPr>
            <p:cNvPr id="36" name="Picture 3" descr="V:\Designer Resources\MS Resources\Colors and Logos\Logos\All Things SERVER\Windows Small Business Server 2008 Standard\Logos and Logotypes\Vertical\Win-SmBiz08-Stnd_v_rgb.png"/>
            <p:cNvPicPr>
              <a:picLocks noChangeAspect="1" noChangeArrowheads="1"/>
            </p:cNvPicPr>
            <p:nvPr/>
          </p:nvPicPr>
          <p:blipFill>
            <a:blip r:embed="rId7" cstate="print"/>
            <a:srcRect b="14921"/>
            <a:stretch>
              <a:fillRect/>
            </a:stretch>
          </p:blipFill>
          <p:spPr bwMode="auto">
            <a:xfrm>
              <a:off x="1965664" y="1250365"/>
              <a:ext cx="1535502" cy="565612"/>
            </a:xfrm>
            <a:prstGeom prst="rect">
              <a:avLst/>
            </a:prstGeom>
            <a:noFill/>
          </p:spPr>
        </p:pic>
        <p:sp>
          <p:nvSpPr>
            <p:cNvPr id="20" name="TextBox 19"/>
            <p:cNvSpPr txBox="1"/>
            <p:nvPr/>
          </p:nvSpPr>
          <p:spPr>
            <a:xfrm>
              <a:off x="1898987" y="1908239"/>
              <a:ext cx="1673714" cy="4262705"/>
            </a:xfrm>
            <a:prstGeom prst="rect">
              <a:avLst/>
            </a:prstGeom>
            <a:noFill/>
          </p:spPr>
          <p:txBody>
            <a:bodyPr wrap="square" rtlCol="0">
              <a:spAutoFit/>
            </a:bodyPr>
            <a:lstStyle/>
            <a:p>
              <a:r>
                <a:rPr lang="en-US" sz="1100" b="1" dirty="0" smtClean="0">
                  <a:latin typeface="Segoe UI" pitchFamily="34" charset="0"/>
                  <a:cs typeface="Segoe UI" pitchFamily="34" charset="0"/>
                  <a:hlinkClick r:id="rId4"/>
                </a:rPr>
                <a:t>Carson Valley Golf Course </a:t>
              </a:r>
              <a:endParaRPr lang="en-US" sz="1100" b="1" dirty="0" smtClean="0">
                <a:latin typeface="Segoe UI" pitchFamily="34" charset="0"/>
                <a:cs typeface="Segoe UI" pitchFamily="34" charset="0"/>
              </a:endParaRPr>
            </a:p>
            <a:p>
              <a:endParaRPr lang="en-US" sz="900" dirty="0" smtClean="0">
                <a:latin typeface="Segoe UI" pitchFamily="34" charset="0"/>
                <a:cs typeface="Segoe UI" pitchFamily="34" charset="0"/>
              </a:endParaRPr>
            </a:p>
            <a:p>
              <a:r>
                <a:rPr lang="en-US" sz="1000" dirty="0" smtClean="0">
                  <a:latin typeface="Segoe UI" pitchFamily="34" charset="0"/>
                  <a:cs typeface="Segoe UI" pitchFamily="34" charset="0"/>
                </a:rPr>
                <a:t>20 employees</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HP Carson Valley Golf Course is located near Lake Tahoe.  Owner Tom Brooks aims to provide an affordable, friendly course, but business success depends on efficiency and great customer service.</a:t>
              </a:r>
            </a:p>
            <a:p>
              <a:endParaRPr lang="en-US" sz="1000" dirty="0" smtClean="0">
                <a:latin typeface="Segoe UI" pitchFamily="34" charset="0"/>
                <a:cs typeface="Segoe UI" pitchFamily="34" charset="0"/>
              </a:endParaRPr>
            </a:p>
            <a:p>
              <a:r>
                <a:rPr lang="en-US" sz="1000" spc="-30" dirty="0" smtClean="0">
                  <a:latin typeface="Segoe UI" pitchFamily="34" charset="0"/>
                  <a:cs typeface="Segoe UI" pitchFamily="34" charset="0"/>
                </a:rPr>
                <a:t>"With Windows Small Business Server 2008, we can do more with the people we have and at the same time increase customer loyalty. Our productivity and customer service are going up, which helps us grow the business." </a:t>
              </a:r>
              <a:r>
                <a:rPr lang="en-US" sz="1000" dirty="0" smtClean="0">
                  <a:latin typeface="Segoe UI" pitchFamily="34" charset="0"/>
                  <a:cs typeface="Segoe UI" pitchFamily="34" charset="0"/>
                </a:rPr>
                <a:t/>
              </a:r>
              <a:br>
                <a:rPr lang="en-US" sz="1000" dirty="0" smtClean="0">
                  <a:latin typeface="Segoe UI" pitchFamily="34" charset="0"/>
                  <a:cs typeface="Segoe UI" pitchFamily="34" charset="0"/>
                </a:rPr>
              </a:br>
              <a:endParaRPr lang="en-US" sz="1000" dirty="0" smtClean="0">
                <a:latin typeface="Segoe UI" pitchFamily="34" charset="0"/>
                <a:cs typeface="Segoe UI" pitchFamily="34" charset="0"/>
              </a:endParaRPr>
            </a:p>
            <a:p>
              <a:r>
                <a:rPr lang="en-US" sz="1000" i="1" dirty="0" smtClean="0">
                  <a:latin typeface="Segoe UI" pitchFamily="34" charset="0"/>
                  <a:cs typeface="Segoe UI" pitchFamily="34" charset="0"/>
                </a:rPr>
                <a:t>Tom Brooks, Owner</a:t>
              </a:r>
              <a:br>
                <a:rPr lang="en-US" sz="1000" i="1" dirty="0" smtClean="0">
                  <a:latin typeface="Segoe UI" pitchFamily="34" charset="0"/>
                  <a:cs typeface="Segoe UI" pitchFamily="34" charset="0"/>
                </a:rPr>
              </a:br>
              <a:r>
                <a:rPr lang="en-US" sz="1000" i="1" dirty="0" smtClean="0">
                  <a:latin typeface="Segoe UI" pitchFamily="34" charset="0"/>
                  <a:cs typeface="Segoe UI" pitchFamily="34" charset="0"/>
                </a:rPr>
                <a:t>Carson Valley Golf Course</a:t>
              </a:r>
            </a:p>
          </p:txBody>
        </p:sp>
      </p:grpSp>
      <p:grpSp>
        <p:nvGrpSpPr>
          <p:cNvPr id="43" name="Group 42"/>
          <p:cNvGrpSpPr/>
          <p:nvPr/>
        </p:nvGrpSpPr>
        <p:grpSpPr>
          <a:xfrm>
            <a:off x="5513445" y="1111941"/>
            <a:ext cx="1733490" cy="4862583"/>
            <a:chOff x="5513445" y="1154473"/>
            <a:chExt cx="1733490" cy="4862583"/>
          </a:xfrm>
        </p:grpSpPr>
        <p:sp>
          <p:nvSpPr>
            <p:cNvPr id="23" name="Rounded Rectangle 22"/>
            <p:cNvSpPr/>
            <p:nvPr/>
          </p:nvSpPr>
          <p:spPr bwMode="auto">
            <a:xfrm>
              <a:off x="5513445" y="1154473"/>
              <a:ext cx="1733490" cy="4733761"/>
            </a:xfrm>
            <a:prstGeom prst="roundRect">
              <a:avLst/>
            </a:prstGeom>
            <a:gradFill rotWithShape="1">
              <a:gsLst>
                <a:gs pos="0">
                  <a:schemeClr val="accent4">
                    <a:lumMod val="60000"/>
                    <a:lumOff val="40000"/>
                  </a:schemeClr>
                </a:gs>
                <a:gs pos="16000">
                  <a:srgbClr val="F77D32">
                    <a:lumMod val="40000"/>
                    <a:lumOff val="60000"/>
                  </a:srgbClr>
                </a:gs>
                <a:gs pos="76000">
                  <a:sysClr val="window" lastClr="FFFFFF">
                    <a:alpha val="24000"/>
                  </a:sysClr>
                </a:gs>
              </a:gsLst>
              <a:lin ang="5400000" scaled="0"/>
            </a:gradFill>
            <a:ln w="9525" cap="flat" cmpd="sng" algn="ctr">
              <a:gradFill>
                <a:gsLst>
                  <a:gs pos="0">
                    <a:srgbClr val="F77D32"/>
                  </a:gs>
                  <a:gs pos="100000">
                    <a:srgbClr val="F77D32">
                      <a:tint val="23500"/>
                      <a:satMod val="160000"/>
                      <a:alpha val="0"/>
                    </a:srgbClr>
                  </a:gs>
                </a:gsLst>
                <a:lin ang="54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914099">
                <a:defRPr/>
              </a:pPr>
              <a:endParaRPr lang="en-US" kern="0" dirty="0">
                <a:solidFill>
                  <a:sysClr val="windowText" lastClr="000000"/>
                </a:solidFill>
              </a:endParaRPr>
            </a:p>
          </p:txBody>
        </p:sp>
        <p:pic>
          <p:nvPicPr>
            <p:cNvPr id="38" name="Picture 2" descr="V:\Designer Resources\MS Resources\Colors and Logos\Logos\All Things SERVER\Windows Server 2008 R2 Standard\Logos and Logotypes\Vertical\WS08-R2-Std_v_rgb.png"/>
            <p:cNvPicPr>
              <a:picLocks noChangeAspect="1" noChangeArrowheads="1"/>
            </p:cNvPicPr>
            <p:nvPr/>
          </p:nvPicPr>
          <p:blipFill>
            <a:blip r:embed="rId8" cstate="print"/>
            <a:srcRect/>
            <a:stretch>
              <a:fillRect/>
            </a:stretch>
          </p:blipFill>
          <p:spPr bwMode="auto">
            <a:xfrm>
              <a:off x="5650560" y="1250365"/>
              <a:ext cx="1502066" cy="578435"/>
            </a:xfrm>
            <a:prstGeom prst="rect">
              <a:avLst/>
            </a:prstGeom>
            <a:noFill/>
          </p:spPr>
        </p:pic>
        <p:sp>
          <p:nvSpPr>
            <p:cNvPr id="24" name="TextBox 23"/>
            <p:cNvSpPr txBox="1"/>
            <p:nvPr/>
          </p:nvSpPr>
          <p:spPr>
            <a:xfrm>
              <a:off x="5525516" y="1908239"/>
              <a:ext cx="1673714" cy="4108817"/>
            </a:xfrm>
            <a:prstGeom prst="rect">
              <a:avLst/>
            </a:prstGeom>
            <a:noFill/>
          </p:spPr>
          <p:txBody>
            <a:bodyPr wrap="square" rtlCol="0">
              <a:spAutoFit/>
            </a:bodyPr>
            <a:lstStyle/>
            <a:p>
              <a:r>
                <a:rPr lang="en-US" sz="1100" b="1" dirty="0" smtClean="0">
                  <a:latin typeface="Segoe UI" pitchFamily="34" charset="0"/>
                  <a:cs typeface="Segoe UI" pitchFamily="34" charset="0"/>
                  <a:hlinkClick r:id="rId9"/>
                </a:rPr>
                <a:t>Windrush Frozen Foods Ltd.</a:t>
              </a:r>
              <a:endParaRPr lang="en-US" sz="1100" b="1" dirty="0" smtClean="0">
                <a:latin typeface="Segoe UI" pitchFamily="34" charset="0"/>
                <a:cs typeface="Segoe UI" pitchFamily="34" charset="0"/>
              </a:endParaRPr>
            </a:p>
            <a:p>
              <a:endParaRPr lang="en-US" sz="900" dirty="0" smtClean="0">
                <a:latin typeface="Segoe UI" pitchFamily="34" charset="0"/>
                <a:cs typeface="Segoe UI" pitchFamily="34" charset="0"/>
              </a:endParaRPr>
            </a:p>
            <a:p>
              <a:r>
                <a:rPr lang="en-US" sz="1000" dirty="0" smtClean="0">
                  <a:latin typeface="Segoe UI" pitchFamily="34" charset="0"/>
                  <a:cs typeface="Segoe UI" pitchFamily="34" charset="0"/>
                </a:rPr>
                <a:t>100 employees</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Windrush Frozen Foods is a leading manufacturer and supplier of specialty frozen foods to caterers, restaurants, and other food service companies in the United Kingdom.</a:t>
              </a:r>
            </a:p>
            <a:p>
              <a:endParaRPr lang="en-US" sz="1000" dirty="0" smtClean="0">
                <a:latin typeface="Segoe UI" pitchFamily="34" charset="0"/>
                <a:cs typeface="Segoe UI" pitchFamily="34" charset="0"/>
              </a:endParaRPr>
            </a:p>
            <a:p>
              <a:r>
                <a:rPr lang="en-US" sz="1000" dirty="0" smtClean="0">
                  <a:latin typeface="Segoe UI" pitchFamily="34" charset="0"/>
                  <a:cs typeface="Segoe UI" pitchFamily="34" charset="0"/>
                </a:rPr>
                <a:t>“Windows Server 2008 and Rights Management Services superbly meet our needs to provide easy access to our documents, both inside and outside of the company, with high security and manageability.”</a:t>
              </a:r>
            </a:p>
            <a:p>
              <a:r>
                <a:rPr lang="en-US" sz="1000" i="1" dirty="0" smtClean="0">
                  <a:latin typeface="Segoe UI" pitchFamily="34" charset="0"/>
                  <a:cs typeface="Segoe UI" pitchFamily="34" charset="0"/>
                </a:rPr>
                <a:t/>
              </a:r>
              <a:br>
                <a:rPr lang="en-US" sz="1000" i="1" dirty="0" smtClean="0">
                  <a:latin typeface="Segoe UI" pitchFamily="34" charset="0"/>
                  <a:cs typeface="Segoe UI" pitchFamily="34" charset="0"/>
                </a:rPr>
              </a:br>
              <a:r>
                <a:rPr lang="en-US" sz="1000" i="1" dirty="0" smtClean="0">
                  <a:latin typeface="Segoe UI" pitchFamily="34" charset="0"/>
                  <a:cs typeface="Segoe UI" pitchFamily="34" charset="0"/>
                </a:rPr>
                <a:t>Robbie Roberts, IT Manager, Windrush  Frozen Foods </a:t>
              </a:r>
            </a:p>
          </p:txBody>
        </p:sp>
      </p:grpSp>
      <p:grpSp>
        <p:nvGrpSpPr>
          <p:cNvPr id="44" name="Group 43"/>
          <p:cNvGrpSpPr/>
          <p:nvPr/>
        </p:nvGrpSpPr>
        <p:grpSpPr>
          <a:xfrm>
            <a:off x="7326138" y="1111941"/>
            <a:ext cx="1733490" cy="5308859"/>
            <a:chOff x="7315505" y="1154473"/>
            <a:chExt cx="1733490" cy="5308859"/>
          </a:xfrm>
        </p:grpSpPr>
        <p:sp>
          <p:nvSpPr>
            <p:cNvPr id="33" name="Rounded Rectangle 32"/>
            <p:cNvSpPr/>
            <p:nvPr/>
          </p:nvSpPr>
          <p:spPr bwMode="auto">
            <a:xfrm>
              <a:off x="7315505" y="1154473"/>
              <a:ext cx="1733490" cy="4733761"/>
            </a:xfrm>
            <a:prstGeom prst="roundRect">
              <a:avLst/>
            </a:prstGeom>
            <a:gradFill rotWithShape="1">
              <a:gsLst>
                <a:gs pos="0">
                  <a:schemeClr val="accent4">
                    <a:lumMod val="60000"/>
                    <a:lumOff val="40000"/>
                  </a:schemeClr>
                </a:gs>
                <a:gs pos="16000">
                  <a:srgbClr val="F77D32">
                    <a:lumMod val="40000"/>
                    <a:lumOff val="60000"/>
                  </a:srgbClr>
                </a:gs>
                <a:gs pos="76000">
                  <a:sysClr val="window" lastClr="FFFFFF">
                    <a:alpha val="24000"/>
                  </a:sysClr>
                </a:gs>
              </a:gsLst>
              <a:lin ang="5400000" scaled="0"/>
            </a:gradFill>
            <a:ln w="9525" cap="flat" cmpd="sng" algn="ctr">
              <a:gradFill>
                <a:gsLst>
                  <a:gs pos="0">
                    <a:srgbClr val="F77D32"/>
                  </a:gs>
                  <a:gs pos="100000">
                    <a:srgbClr val="F77D32">
                      <a:tint val="23500"/>
                      <a:satMod val="160000"/>
                      <a:alpha val="0"/>
                    </a:srgbClr>
                  </a:gs>
                </a:gsLst>
                <a:lin ang="54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defTabSz="914099">
                <a:defRPr/>
              </a:pPr>
              <a:endParaRPr lang="en-US" kern="0" dirty="0">
                <a:solidFill>
                  <a:sysClr val="windowText" lastClr="000000"/>
                </a:solidFill>
              </a:endParaRPr>
            </a:p>
          </p:txBody>
        </p:sp>
        <p:sp>
          <p:nvSpPr>
            <p:cNvPr id="25" name="TextBox 24"/>
            <p:cNvSpPr txBox="1"/>
            <p:nvPr/>
          </p:nvSpPr>
          <p:spPr>
            <a:xfrm>
              <a:off x="7322404" y="1908239"/>
              <a:ext cx="1673714" cy="4555093"/>
            </a:xfrm>
            <a:prstGeom prst="rect">
              <a:avLst/>
            </a:prstGeom>
            <a:noFill/>
          </p:spPr>
          <p:txBody>
            <a:bodyPr wrap="square" rtlCol="0">
              <a:spAutoFit/>
            </a:bodyPr>
            <a:lstStyle/>
            <a:p>
              <a:r>
                <a:rPr lang="en-US" sz="1050" b="1" dirty="0" smtClean="0">
                  <a:latin typeface="Segoe UI" pitchFamily="34" charset="0"/>
                  <a:cs typeface="Segoe UI" pitchFamily="34" charset="0"/>
                  <a:hlinkClick r:id="rId10"/>
                </a:rPr>
                <a:t>Securities and Commodities Authority</a:t>
              </a:r>
              <a:endParaRPr lang="en-US" sz="1050" b="1" dirty="0" smtClean="0">
                <a:latin typeface="Segoe UI" pitchFamily="34" charset="0"/>
                <a:cs typeface="Segoe UI" pitchFamily="34" charset="0"/>
              </a:endParaRPr>
            </a:p>
            <a:p>
              <a:endParaRPr lang="en-US" sz="900" dirty="0" smtClean="0">
                <a:latin typeface="Segoe UI" pitchFamily="34" charset="0"/>
                <a:cs typeface="Segoe UI" pitchFamily="34" charset="0"/>
              </a:endParaRPr>
            </a:p>
            <a:p>
              <a:r>
                <a:rPr lang="en-US" sz="1000" dirty="0" smtClean="0">
                  <a:latin typeface="Segoe UI" pitchFamily="34" charset="0"/>
                  <a:cs typeface="Segoe UI" pitchFamily="34" charset="0"/>
                </a:rPr>
                <a:t>135 employees</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
              </a:r>
              <a:br>
                <a:rPr lang="en-US" sz="1000" dirty="0" smtClean="0">
                  <a:latin typeface="Segoe UI" pitchFamily="34" charset="0"/>
                  <a:cs typeface="Segoe UI" pitchFamily="34" charset="0"/>
                </a:rPr>
              </a:br>
              <a:r>
                <a:rPr lang="en-US" sz="1000" dirty="0" smtClean="0">
                  <a:latin typeface="Segoe UI" pitchFamily="34" charset="0"/>
                  <a:cs typeface="Segoe UI" pitchFamily="34" charset="0"/>
                </a:rPr>
                <a:t>The Securities and Commodities Authority is a government agency that protects and regulates the financial markets in the United Arab Emirates. Established in 2000, it employs 135 people.</a:t>
              </a:r>
            </a:p>
            <a:p>
              <a:endParaRPr lang="en-US" sz="1000" dirty="0" smtClean="0">
                <a:latin typeface="Segoe UI" pitchFamily="34" charset="0"/>
                <a:cs typeface="Segoe UI" pitchFamily="34" charset="0"/>
              </a:endParaRPr>
            </a:p>
            <a:p>
              <a:r>
                <a:rPr lang="en-US" sz="1000" dirty="0" smtClean="0">
                  <a:latin typeface="Segoe UI" pitchFamily="34" charset="0"/>
                  <a:cs typeface="Segoe UI" pitchFamily="34" charset="0"/>
                </a:rPr>
                <a:t>“With Hyper-V™, Microsoft has vastly increased the benefits of virtualization. We’ve reduced operational expenses by about 60 per cent, and now we can provision a new server in less than an hour. “</a:t>
              </a:r>
            </a:p>
            <a:p>
              <a:endParaRPr lang="en-US" sz="1000" dirty="0" smtClean="0">
                <a:latin typeface="Segoe UI" pitchFamily="34" charset="0"/>
                <a:cs typeface="Segoe UI" pitchFamily="34" charset="0"/>
              </a:endParaRPr>
            </a:p>
            <a:p>
              <a:r>
                <a:rPr lang="en-US" sz="1000" i="1" dirty="0" err="1" smtClean="0">
                  <a:latin typeface="Segoe UI" pitchFamily="34" charset="0"/>
                  <a:cs typeface="Segoe UI" pitchFamily="34" charset="0"/>
                </a:rPr>
                <a:t>Afnaz</a:t>
              </a:r>
              <a:r>
                <a:rPr lang="en-US" sz="1000" i="1" dirty="0" smtClean="0">
                  <a:latin typeface="Segoe UI" pitchFamily="34" charset="0"/>
                  <a:cs typeface="Segoe UI" pitchFamily="34" charset="0"/>
                </a:rPr>
                <a:t> </a:t>
              </a:r>
              <a:r>
                <a:rPr lang="en-US" sz="1000" i="1" dirty="0" err="1" smtClean="0">
                  <a:latin typeface="Segoe UI" pitchFamily="34" charset="0"/>
                  <a:cs typeface="Segoe UI" pitchFamily="34" charset="0"/>
                </a:rPr>
                <a:t>Abootty</a:t>
              </a:r>
              <a:r>
                <a:rPr lang="en-US" sz="1000" i="1" dirty="0" smtClean="0">
                  <a:latin typeface="Segoe UI" pitchFamily="34" charset="0"/>
                  <a:cs typeface="Segoe UI" pitchFamily="34" charset="0"/>
                </a:rPr>
                <a:t> </a:t>
              </a:r>
              <a:r>
                <a:rPr lang="en-US" sz="1000" i="1" dirty="0" err="1" smtClean="0">
                  <a:latin typeface="Segoe UI" pitchFamily="34" charset="0"/>
                  <a:cs typeface="Segoe UI" pitchFamily="34" charset="0"/>
                </a:rPr>
                <a:t>Ahamed</a:t>
              </a:r>
              <a:r>
                <a:rPr lang="en-US" sz="1000" i="1" dirty="0" smtClean="0">
                  <a:latin typeface="Segoe UI" pitchFamily="34" charset="0"/>
                  <a:cs typeface="Segoe UI" pitchFamily="34" charset="0"/>
                </a:rPr>
                <a:t/>
              </a:r>
              <a:br>
                <a:rPr lang="en-US" sz="1000" i="1" dirty="0" smtClean="0">
                  <a:latin typeface="Segoe UI" pitchFamily="34" charset="0"/>
                  <a:cs typeface="Segoe UI" pitchFamily="34" charset="0"/>
                </a:rPr>
              </a:br>
              <a:r>
                <a:rPr lang="en-US" sz="1000" i="1" dirty="0" smtClean="0">
                  <a:latin typeface="Segoe UI" pitchFamily="34" charset="0"/>
                  <a:cs typeface="Segoe UI" pitchFamily="34" charset="0"/>
                </a:rPr>
                <a:t>Technical Architect,</a:t>
              </a:r>
              <a:br>
                <a:rPr lang="en-US" sz="1000" i="1" dirty="0" smtClean="0">
                  <a:latin typeface="Segoe UI" pitchFamily="34" charset="0"/>
                  <a:cs typeface="Segoe UI" pitchFamily="34" charset="0"/>
                </a:rPr>
              </a:br>
              <a:r>
                <a:rPr lang="en-US" sz="1000" i="1" dirty="0" smtClean="0">
                  <a:latin typeface="Segoe UI" pitchFamily="34" charset="0"/>
                  <a:cs typeface="Segoe UI" pitchFamily="34" charset="0"/>
                </a:rPr>
                <a:t>Securities and Commodities Authority</a:t>
              </a:r>
              <a:endParaRPr lang="en-US" sz="1000" dirty="0" smtClean="0">
                <a:latin typeface="Segoe UI" pitchFamily="34" charset="0"/>
                <a:cs typeface="Segoe UI" pitchFamily="34" charset="0"/>
              </a:endParaRPr>
            </a:p>
          </p:txBody>
        </p:sp>
      </p:grpSp>
      <p:pic>
        <p:nvPicPr>
          <p:cNvPr id="29" name="Picture 2" descr="V:\Designer Resources\MS Resources\Colors and Logos\Logos\All Things SERVER\Windows Server 2008 R2 Enterprise\Logos and Logotypes\Vertical\WS08-R2-Ent_v_rgb.png"/>
          <p:cNvPicPr>
            <a:picLocks noChangeAspect="1" noChangeArrowheads="1"/>
          </p:cNvPicPr>
          <p:nvPr/>
        </p:nvPicPr>
        <p:blipFill>
          <a:blip r:embed="rId11" cstate="print"/>
          <a:srcRect/>
          <a:stretch>
            <a:fillRect/>
          </a:stretch>
        </p:blipFill>
        <p:spPr bwMode="auto">
          <a:xfrm>
            <a:off x="7410672" y="1216532"/>
            <a:ext cx="1499412" cy="603962"/>
          </a:xfrm>
          <a:prstGeom prst="rect">
            <a:avLst/>
          </a:prstGeom>
          <a:noFill/>
        </p:spPr>
      </p:pic>
      <p:pic>
        <p:nvPicPr>
          <p:cNvPr id="30" name="Picture 2" descr="V:\Designer Resources\MS Resources\Colors and Logos\Logos\All Things SERVER\Windows Server 2008 R2 Foundation\Logos and Logotypes\Vertical\WS08R2-Found_v_rgb.png"/>
          <p:cNvPicPr>
            <a:picLocks noChangeAspect="1" noChangeArrowheads="1"/>
          </p:cNvPicPr>
          <p:nvPr/>
        </p:nvPicPr>
        <p:blipFill>
          <a:blip r:embed="rId12" cstate="print"/>
          <a:srcRect/>
          <a:stretch>
            <a:fillRect/>
          </a:stretch>
        </p:blipFill>
        <p:spPr bwMode="auto">
          <a:xfrm>
            <a:off x="170712" y="1212979"/>
            <a:ext cx="1519864" cy="586199"/>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dirty="0" smtClean="0"/>
              <a:t>What to Do Next</a:t>
            </a:r>
          </a:p>
        </p:txBody>
      </p:sp>
      <p:sp>
        <p:nvSpPr>
          <p:cNvPr id="94210" name="Content Placeholder 2"/>
          <p:cNvSpPr>
            <a:spLocks noGrp="1"/>
          </p:cNvSpPr>
          <p:nvPr>
            <p:ph idx="1"/>
          </p:nvPr>
        </p:nvSpPr>
        <p:spPr>
          <a:xfrm>
            <a:off x="3798277" y="1940136"/>
            <a:ext cx="4927082" cy="2923877"/>
          </a:xfrm>
        </p:spPr>
        <p:txBody>
          <a:bodyPr/>
          <a:lstStyle/>
          <a:p>
            <a:pPr marL="0" indent="0">
              <a:lnSpc>
                <a:spcPct val="100000"/>
              </a:lnSpc>
              <a:spcBef>
                <a:spcPts val="2400"/>
              </a:spcBef>
              <a:spcAft>
                <a:spcPts val="0"/>
              </a:spcAft>
              <a:buNone/>
            </a:pPr>
            <a:r>
              <a:rPr lang="en-US" sz="1600" b="1" dirty="0" smtClean="0"/>
              <a:t>Learn</a:t>
            </a:r>
            <a:r>
              <a:rPr lang="en-US" sz="1600" dirty="0" smtClean="0"/>
              <a:t> more about Microsoft Servers and become a trusted advisor to your SMB customers. The </a:t>
            </a:r>
            <a:r>
              <a:rPr lang="en-US" sz="1600" dirty="0" smtClean="0">
                <a:hlinkClick r:id="rId3"/>
              </a:rPr>
              <a:t>Windows Server 2008 Web site</a:t>
            </a:r>
            <a:r>
              <a:rPr lang="en-US" sz="1600" dirty="0" smtClean="0"/>
              <a:t> can help.</a:t>
            </a:r>
          </a:p>
          <a:p>
            <a:pPr marL="0" indent="0">
              <a:lnSpc>
                <a:spcPct val="100000"/>
              </a:lnSpc>
              <a:spcBef>
                <a:spcPts val="2400"/>
              </a:spcBef>
              <a:spcAft>
                <a:spcPts val="0"/>
              </a:spcAft>
              <a:buNone/>
            </a:pPr>
            <a:r>
              <a:rPr lang="en-US" sz="1600" b="1" dirty="0" smtClean="0"/>
              <a:t>Recommend </a:t>
            </a:r>
            <a:r>
              <a:rPr lang="en-US" sz="1600" dirty="0" smtClean="0"/>
              <a:t>the right solution by assessing the needs of your small and midsize prospects with the </a:t>
            </a:r>
            <a:r>
              <a:rPr lang="en-US" sz="1600" dirty="0" smtClean="0">
                <a:hlinkClick r:id="rId4"/>
              </a:rPr>
              <a:t>Business and Technology Assessment Toolkit</a:t>
            </a:r>
            <a:r>
              <a:rPr lang="en-US" sz="1600" dirty="0" smtClean="0"/>
              <a:t>. </a:t>
            </a:r>
          </a:p>
          <a:p>
            <a:pPr marL="0" indent="0">
              <a:lnSpc>
                <a:spcPct val="100000"/>
              </a:lnSpc>
              <a:spcBef>
                <a:spcPts val="2400"/>
              </a:spcBef>
              <a:spcAft>
                <a:spcPts val="0"/>
              </a:spcAft>
              <a:buNone/>
            </a:pPr>
            <a:r>
              <a:rPr lang="en-US" sz="1600" b="1" dirty="0" smtClean="0"/>
              <a:t>Visit </a:t>
            </a:r>
            <a:r>
              <a:rPr lang="en-US" sz="1600" dirty="0" smtClean="0"/>
              <a:t>the </a:t>
            </a:r>
            <a:r>
              <a:rPr lang="en-US" sz="1600" dirty="0" smtClean="0">
                <a:hlinkClick r:id="rId5"/>
              </a:rPr>
              <a:t>OEM Partner site </a:t>
            </a:r>
            <a:r>
              <a:rPr lang="en-US" sz="1600" dirty="0" smtClean="0"/>
              <a:t>to learn more about Business Servers and the </a:t>
            </a:r>
            <a:r>
              <a:rPr lang="en-US" sz="1600" dirty="0" smtClean="0">
                <a:hlinkClick r:id="rId6"/>
              </a:rPr>
              <a:t>sales and marketing </a:t>
            </a:r>
            <a:r>
              <a:rPr lang="en-US" sz="1600" dirty="0" smtClean="0"/>
              <a:t>portal to help you find customers and close deals.</a:t>
            </a:r>
          </a:p>
        </p:txBody>
      </p:sp>
      <p:pic>
        <p:nvPicPr>
          <p:cNvPr id="2050" name="Picture 2"/>
          <p:cNvPicPr>
            <a:picLocks noChangeAspect="1" noChangeArrowheads="1"/>
          </p:cNvPicPr>
          <p:nvPr/>
        </p:nvPicPr>
        <p:blipFill>
          <a:blip r:embed="rId7" cstate="print"/>
          <a:srcRect l="302"/>
          <a:stretch>
            <a:fillRect/>
          </a:stretch>
        </p:blipFill>
        <p:spPr bwMode="auto">
          <a:xfrm>
            <a:off x="402183" y="1883085"/>
            <a:ext cx="2451175" cy="1645920"/>
          </a:xfrm>
          <a:prstGeom prst="rect">
            <a:avLst/>
          </a:prstGeom>
          <a:noFill/>
          <a:ln w="9525">
            <a:solidFill>
              <a:srgbClr val="FFFFFF"/>
            </a:solidFill>
            <a:miter lim="800000"/>
            <a:headEnd/>
            <a:tailEnd/>
          </a:ln>
          <a:effectLst>
            <a:outerShdw blurRad="88900" dist="88900" dir="2700000" algn="tl" rotWithShape="0">
              <a:prstClr val="black">
                <a:alpha val="20000"/>
              </a:prstClr>
            </a:outerShdw>
          </a:effectLst>
        </p:spPr>
      </p:pic>
      <p:pic>
        <p:nvPicPr>
          <p:cNvPr id="2051" name="Picture 3"/>
          <p:cNvPicPr>
            <a:picLocks noChangeAspect="1" noChangeArrowheads="1"/>
          </p:cNvPicPr>
          <p:nvPr/>
        </p:nvPicPr>
        <p:blipFill>
          <a:blip r:embed="rId8" cstate="print"/>
          <a:srcRect/>
          <a:stretch>
            <a:fillRect/>
          </a:stretch>
        </p:blipFill>
        <p:spPr bwMode="auto">
          <a:xfrm>
            <a:off x="782194" y="2923166"/>
            <a:ext cx="2519795" cy="1828800"/>
          </a:xfrm>
          <a:prstGeom prst="rect">
            <a:avLst/>
          </a:prstGeom>
          <a:noFill/>
          <a:ln w="9525">
            <a:solidFill>
              <a:srgbClr val="FFFFFF"/>
            </a:solidFill>
            <a:miter lim="800000"/>
            <a:headEnd/>
            <a:tailEnd/>
          </a:ln>
          <a:effectLst>
            <a:outerShdw blurRad="88900" dist="88900" dir="2700000" algn="t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260585" y="1523549"/>
            <a:ext cx="2815122" cy="2549688"/>
          </a:xfrm>
          <a:prstGeom prst="rect">
            <a:avLst/>
          </a:prstGeom>
          <a:noFill/>
        </p:spPr>
      </p:pic>
      <p:pic>
        <p:nvPicPr>
          <p:cNvPr id="20"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3104729" y="1523549"/>
            <a:ext cx="2815122" cy="2549688"/>
          </a:xfrm>
          <a:prstGeom prst="rect">
            <a:avLst/>
          </a:prstGeom>
          <a:noFill/>
        </p:spPr>
      </p:pic>
      <p:pic>
        <p:nvPicPr>
          <p:cNvPr id="21"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6008248" y="1523549"/>
            <a:ext cx="2815122" cy="2549688"/>
          </a:xfrm>
          <a:prstGeom prst="rect">
            <a:avLst/>
          </a:prstGeom>
          <a:noFill/>
        </p:spPr>
      </p:pic>
      <p:pic>
        <p:nvPicPr>
          <p:cNvPr id="22"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260585" y="3946115"/>
            <a:ext cx="2815122" cy="2549688"/>
          </a:xfrm>
          <a:prstGeom prst="rect">
            <a:avLst/>
          </a:prstGeom>
          <a:noFill/>
        </p:spPr>
      </p:pic>
      <p:pic>
        <p:nvPicPr>
          <p:cNvPr id="23"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3104729" y="3946115"/>
            <a:ext cx="2815122" cy="2549688"/>
          </a:xfrm>
          <a:prstGeom prst="rect">
            <a:avLst/>
          </a:prstGeom>
          <a:noFill/>
        </p:spPr>
      </p:pic>
      <p:pic>
        <p:nvPicPr>
          <p:cNvPr id="24"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5996373" y="3946115"/>
            <a:ext cx="2815122" cy="2549688"/>
          </a:xfrm>
          <a:prstGeom prst="rect">
            <a:avLst/>
          </a:prstGeom>
          <a:noFill/>
        </p:spPr>
      </p:pic>
      <p:sp>
        <p:nvSpPr>
          <p:cNvPr id="3" name="Title 2"/>
          <p:cNvSpPr>
            <a:spLocks noGrp="1"/>
          </p:cNvSpPr>
          <p:nvPr>
            <p:ph type="title"/>
          </p:nvPr>
        </p:nvSpPr>
        <p:spPr>
          <a:xfrm>
            <a:off x="384175" y="339725"/>
            <a:ext cx="8393113" cy="1089529"/>
          </a:xfrm>
        </p:spPr>
        <p:txBody>
          <a:bodyPr/>
          <a:lstStyle/>
          <a:p>
            <a:r>
              <a:rPr lang="en-US" sz="3600" dirty="0" smtClean="0"/>
              <a:t>Find Resources that Help You</a:t>
            </a:r>
            <a:br>
              <a:rPr lang="en-US" sz="3600" dirty="0" smtClean="0"/>
            </a:br>
            <a:r>
              <a:rPr lang="en-US" sz="3600" dirty="0" smtClean="0"/>
              <a:t>Reach Customers and Drive Sales</a:t>
            </a:r>
            <a:endParaRPr lang="en-US" sz="3600" dirty="0"/>
          </a:p>
        </p:txBody>
      </p:sp>
      <p:sp>
        <p:nvSpPr>
          <p:cNvPr id="8" name="Content Placeholder 2"/>
          <p:cNvSpPr>
            <a:spLocks noGrp="1"/>
          </p:cNvSpPr>
          <p:nvPr>
            <p:ph idx="4294967295"/>
          </p:nvPr>
        </p:nvSpPr>
        <p:spPr>
          <a:xfrm>
            <a:off x="564282" y="1709155"/>
            <a:ext cx="2485694" cy="2402577"/>
          </a:xfrm>
        </p:spPr>
        <p:txBody>
          <a:bodyPr rtlCol="0">
            <a:normAutofit/>
          </a:bodyPr>
          <a:lstStyle/>
          <a:p>
            <a:pPr marL="0" indent="0" fontAlgn="auto">
              <a:lnSpc>
                <a:spcPct val="110000"/>
              </a:lnSpc>
              <a:spcBef>
                <a:spcPts val="0"/>
              </a:spcBef>
              <a:spcAft>
                <a:spcPts val="300"/>
              </a:spcAft>
              <a:buSzPct val="95000"/>
              <a:buNone/>
              <a:defRPr/>
            </a:pPr>
            <a:r>
              <a:rPr lang="en-US" sz="1600" b="1" dirty="0" smtClean="0"/>
              <a:t>Create Awareness </a:t>
            </a:r>
            <a:br>
              <a:rPr lang="en-US" sz="1600" b="1" dirty="0" smtClean="0"/>
            </a:br>
            <a:r>
              <a:rPr lang="en-US" sz="1600" b="1" dirty="0" smtClean="0"/>
              <a:t>and Demand</a:t>
            </a:r>
            <a:endParaRPr lang="en-US" sz="1600" b="1" u="sng" dirty="0" smtClean="0">
              <a:hlinkClick r:id="rId4"/>
            </a:endParaRPr>
          </a:p>
          <a:p>
            <a:pPr marL="0" indent="0" fontAlgn="auto">
              <a:lnSpc>
                <a:spcPct val="110000"/>
              </a:lnSpc>
              <a:spcBef>
                <a:spcPts val="0"/>
              </a:spcBef>
              <a:spcAft>
                <a:spcPts val="300"/>
              </a:spcAft>
              <a:buSzPct val="100000"/>
              <a:buNone/>
              <a:defRPr/>
            </a:pPr>
            <a:r>
              <a:rPr lang="en-US" sz="1000" dirty="0" smtClean="0">
                <a:ea typeface="Calibri"/>
              </a:rPr>
              <a:t>Visit the </a:t>
            </a:r>
            <a:r>
              <a:rPr sz="1000" u="sng" dirty="0" smtClean="0">
                <a:hlinkClick r:id="rId5"/>
              </a:rPr>
              <a:t>Partner </a:t>
            </a:r>
            <a:r>
              <a:rPr sz="1000" u="sng">
                <a:hlinkClick r:id="rId5"/>
              </a:rPr>
              <a:t>Marketing </a:t>
            </a:r>
            <a:r>
              <a:rPr sz="1000" u="sng" smtClean="0">
                <a:hlinkClick r:id="rId5"/>
              </a:rPr>
              <a:t>Center</a:t>
            </a:r>
            <a:r>
              <a:rPr lang="en-US" sz="1000" dirty="0" smtClean="0"/>
              <a:t> and the </a:t>
            </a:r>
            <a:r>
              <a:rPr lang="en-US" sz="1000" u="sng" dirty="0" smtClean="0">
                <a:hlinkClick r:id="rId6"/>
              </a:rPr>
              <a:t>OEM Partner Center</a:t>
            </a:r>
            <a:r>
              <a:rPr lang="en-US" sz="1000" dirty="0" smtClean="0"/>
              <a:t> to find the following:</a:t>
            </a:r>
          </a:p>
          <a:p>
            <a:pPr marL="119063" indent="-119063" fontAlgn="auto">
              <a:lnSpc>
                <a:spcPct val="110000"/>
              </a:lnSpc>
              <a:spcBef>
                <a:spcPts val="0"/>
              </a:spcBef>
              <a:spcAft>
                <a:spcPts val="300"/>
              </a:spcAft>
              <a:buSzPct val="100000"/>
              <a:defRPr/>
            </a:pPr>
            <a:r>
              <a:rPr sz="1000" dirty="0" smtClean="0"/>
              <a:t>Solution Profiler</a:t>
            </a:r>
          </a:p>
          <a:p>
            <a:pPr marL="119063" indent="-119063" fontAlgn="auto">
              <a:lnSpc>
                <a:spcPct val="110000"/>
              </a:lnSpc>
              <a:spcBef>
                <a:spcPts val="0"/>
              </a:spcBef>
              <a:spcAft>
                <a:spcPts val="300"/>
              </a:spcAft>
              <a:buSzPct val="100000"/>
              <a:buFont typeface="Arial" pitchFamily="34" charset="0"/>
              <a:buChar char="•"/>
              <a:defRPr/>
            </a:pPr>
            <a:r>
              <a:rPr sz="1000" dirty="0" smtClean="0">
                <a:ea typeface="Calibri"/>
              </a:rPr>
              <a:t>Customer </a:t>
            </a:r>
            <a:r>
              <a:rPr sz="1000" dirty="0">
                <a:ea typeface="Calibri"/>
              </a:rPr>
              <a:t>Stories on Microsoft.com </a:t>
            </a:r>
            <a:endParaRPr lang="en-US" sz="1000" dirty="0" smtClean="0">
              <a:ea typeface="Calibri"/>
            </a:endParaRPr>
          </a:p>
          <a:p>
            <a:pPr marL="119063" indent="-119063" fontAlgn="auto">
              <a:lnSpc>
                <a:spcPct val="110000"/>
              </a:lnSpc>
              <a:spcBef>
                <a:spcPts val="0"/>
              </a:spcBef>
              <a:spcAft>
                <a:spcPts val="300"/>
              </a:spcAft>
              <a:buSzPct val="100000"/>
              <a:buFont typeface="Arial" pitchFamily="34" charset="0"/>
              <a:buChar char="•"/>
              <a:defRPr/>
            </a:pPr>
            <a:r>
              <a:rPr lang="en-US" sz="1000" dirty="0" smtClean="0"/>
              <a:t>Online Marketing Resources </a:t>
            </a:r>
            <a:endParaRPr lang="en-US" sz="1000" dirty="0" smtClean="0">
              <a:ea typeface="Calibri"/>
            </a:endParaRPr>
          </a:p>
          <a:p>
            <a:pPr marL="119063" indent="-119063" fontAlgn="auto">
              <a:lnSpc>
                <a:spcPct val="110000"/>
              </a:lnSpc>
              <a:spcBef>
                <a:spcPts val="0"/>
              </a:spcBef>
              <a:spcAft>
                <a:spcPts val="300"/>
              </a:spcAft>
              <a:buSzPct val="100000"/>
              <a:buFont typeface="Arial" pitchFamily="34" charset="0"/>
              <a:buChar char="•"/>
              <a:defRPr/>
            </a:pPr>
            <a:r>
              <a:rPr lang="en-US" sz="1000" dirty="0" smtClean="0"/>
              <a:t>E-mail marketing portal </a:t>
            </a:r>
          </a:p>
          <a:p>
            <a:pPr marL="119063" indent="-119063" fontAlgn="auto">
              <a:lnSpc>
                <a:spcPct val="110000"/>
              </a:lnSpc>
              <a:spcBef>
                <a:spcPts val="0"/>
              </a:spcBef>
              <a:spcAft>
                <a:spcPts val="300"/>
              </a:spcAft>
              <a:buSzPct val="100000"/>
              <a:buFont typeface="Arial" pitchFamily="34" charset="0"/>
              <a:buChar char="•"/>
              <a:defRPr/>
            </a:pPr>
            <a:r>
              <a:rPr lang="en-US" sz="1000" dirty="0" smtClean="0"/>
              <a:t>Webcasts </a:t>
            </a:r>
            <a:r>
              <a:rPr lang="en-US" sz="1000" dirty="0"/>
              <a:t>and </a:t>
            </a:r>
            <a:r>
              <a:rPr lang="en-US" sz="1000" dirty="0" smtClean="0"/>
              <a:t>Webinars</a:t>
            </a:r>
            <a:endParaRPr sz="1000" dirty="0">
              <a:ea typeface="Calibri"/>
            </a:endParaRPr>
          </a:p>
        </p:txBody>
      </p:sp>
      <p:sp>
        <p:nvSpPr>
          <p:cNvPr id="9" name="Content Placeholder 2"/>
          <p:cNvSpPr txBox="1">
            <a:spLocks/>
          </p:cNvSpPr>
          <p:nvPr/>
        </p:nvSpPr>
        <p:spPr bwMode="auto">
          <a:xfrm>
            <a:off x="564281" y="4169482"/>
            <a:ext cx="2900854" cy="16646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R="0" lvl="0" defTabSz="760413" eaLnBrk="1" fontAlgn="auto" latinLnBrk="0" hangingPunct="1">
              <a:lnSpc>
                <a:spcPct val="110000"/>
              </a:lnSpc>
              <a:spcBef>
                <a:spcPts val="0"/>
              </a:spcBef>
              <a:spcAft>
                <a:spcPts val="300"/>
              </a:spcAft>
              <a:buClr>
                <a:schemeClr val="accent5"/>
              </a:buClr>
              <a:buSzPct val="95000"/>
              <a:tabLst/>
              <a:defRPr/>
            </a:pPr>
            <a:r>
              <a:rPr lang="en-US" sz="1600" b="1" dirty="0" smtClean="0">
                <a:latin typeface="Segoe UI" pitchFamily="34" charset="0"/>
                <a:cs typeface="Segoe UI" pitchFamily="34" charset="0"/>
              </a:rPr>
              <a:t>Ready Your Business</a:t>
            </a:r>
          </a:p>
          <a:p>
            <a:pPr marL="119063" indent="-119063" eaLnBrk="1" fontAlgn="auto" hangingPunct="1">
              <a:spcBef>
                <a:spcPts val="0"/>
              </a:spcBef>
              <a:spcAft>
                <a:spcPts val="300"/>
              </a:spcAft>
              <a:buClr>
                <a:schemeClr val="accent1"/>
              </a:buClr>
              <a:buSzPct val="100000"/>
              <a:buFont typeface="Arial" pitchFamily="34" charset="0"/>
              <a:buChar char="•"/>
              <a:defRPr/>
            </a:pPr>
            <a:r>
              <a:rPr kumimoji="0" lang="en-US" sz="1000" b="0" i="0" u="none" strike="noStrike" kern="1200" cap="none" spc="0" normalizeH="0" baseline="0" noProof="0" dirty="0" smtClean="0">
                <a:ln>
                  <a:noFill/>
                </a:ln>
                <a:solidFill>
                  <a:schemeClr val="tx1"/>
                </a:solidFill>
                <a:effectLst/>
                <a:uLnTx/>
                <a:uFillTx/>
                <a:latin typeface="Segoe UI" pitchFamily="34" charset="0"/>
                <a:cs typeface="Segoe UI" pitchFamily="34" charset="0"/>
                <a:hlinkClick r:id="rId7"/>
              </a:rPr>
              <a:t>Partner Learning Center</a:t>
            </a:r>
            <a:endParaRPr kumimoji="0" lang="en-US" sz="1000" b="0" i="0" u="none" strike="noStrike" kern="1200" cap="none" spc="0" normalizeH="0" baseline="0" noProof="0" dirty="0" smtClean="0">
              <a:ln>
                <a:noFill/>
              </a:ln>
              <a:solidFill>
                <a:schemeClr val="tx1"/>
              </a:solidFill>
              <a:effectLst/>
              <a:uLnTx/>
              <a:uFillTx/>
              <a:latin typeface="Segoe UI" pitchFamily="34" charset="0"/>
              <a:cs typeface="Segoe UI" pitchFamily="34" charset="0"/>
            </a:endParaRPr>
          </a:p>
          <a:p>
            <a:pPr marL="119063" indent="-119063" eaLnBrk="1" fontAlgn="auto" hangingPunct="1">
              <a:spcBef>
                <a:spcPts val="0"/>
              </a:spcBef>
              <a:spcAft>
                <a:spcPts val="300"/>
              </a:spcAft>
              <a:buClr>
                <a:schemeClr val="accent1"/>
              </a:buClr>
              <a:buSzPct val="100000"/>
              <a:buFont typeface="Arial" pitchFamily="34" charset="0"/>
              <a:buChar char="•"/>
              <a:defRPr/>
            </a:pPr>
            <a:r>
              <a:rPr lang="en-US" sz="1000" dirty="0" smtClean="0">
                <a:latin typeface="Segoe UI" pitchFamily="34" charset="0"/>
                <a:cs typeface="Segoe UI" pitchFamily="34" charset="0"/>
                <a:hlinkClick r:id="rId8"/>
              </a:rPr>
              <a:t>OEM Business Server Portal</a:t>
            </a:r>
            <a:endParaRPr kumimoji="0" lang="en-US" sz="1000" b="0" i="0" u="none" strike="noStrike" kern="1200" cap="none" spc="0" normalizeH="0" baseline="0" noProof="0" dirty="0" smtClean="0">
              <a:ln>
                <a:noFill/>
              </a:ln>
              <a:solidFill>
                <a:schemeClr val="tx1"/>
              </a:solidFill>
              <a:effectLst/>
              <a:uLnTx/>
              <a:uFillTx/>
              <a:latin typeface="Segoe UI" pitchFamily="34" charset="0"/>
              <a:cs typeface="Segoe UI" pitchFamily="34" charset="0"/>
              <a:hlinkClick r:id="rId9"/>
            </a:endParaRPr>
          </a:p>
          <a:p>
            <a:pPr marL="119063" indent="-119063" eaLnBrk="1" fontAlgn="auto" hangingPunct="1">
              <a:spcBef>
                <a:spcPts val="0"/>
              </a:spcBef>
              <a:spcAft>
                <a:spcPts val="300"/>
              </a:spcAft>
              <a:buClr>
                <a:schemeClr val="accent1"/>
              </a:buClr>
              <a:buSzPct val="100000"/>
              <a:buFont typeface="Arial" pitchFamily="34" charset="0"/>
              <a:buChar char="•"/>
              <a:defRPr/>
            </a:pPr>
            <a:r>
              <a:rPr kumimoji="0" lang="en-US" sz="1000" b="0" i="0" u="none" strike="noStrike" kern="1200" cap="none" spc="0" normalizeH="0" baseline="0" noProof="0" dirty="0" smtClean="0">
                <a:ln>
                  <a:noFill/>
                </a:ln>
                <a:solidFill>
                  <a:schemeClr val="tx1"/>
                </a:solidFill>
                <a:effectLst/>
                <a:uLnTx/>
                <a:uFillTx/>
                <a:latin typeface="Segoe UI" pitchFamily="34" charset="0"/>
                <a:ea typeface="Calibri"/>
                <a:cs typeface="Segoe UI" pitchFamily="34" charset="0"/>
                <a:hlinkClick r:id="rId10"/>
              </a:rPr>
              <a:t>Small Business Specialist Community</a:t>
            </a:r>
            <a:endParaRPr kumimoji="0" lang="en-US" sz="1000" b="0" i="0" u="none" strike="noStrike" kern="1200" cap="none" spc="0" normalizeH="0" baseline="0" noProof="0" dirty="0">
              <a:ln>
                <a:noFill/>
              </a:ln>
              <a:solidFill>
                <a:srgbClr val="595959"/>
              </a:solidFill>
              <a:effectLst/>
              <a:uLnTx/>
              <a:uFillTx/>
              <a:latin typeface="Segoe UI" pitchFamily="34" charset="0"/>
              <a:cs typeface="Segoe UI" pitchFamily="34" charset="0"/>
            </a:endParaRPr>
          </a:p>
        </p:txBody>
      </p:sp>
      <p:sp>
        <p:nvSpPr>
          <p:cNvPr id="10" name="Content Placeholder 2"/>
          <p:cNvSpPr txBox="1">
            <a:spLocks/>
          </p:cNvSpPr>
          <p:nvPr/>
        </p:nvSpPr>
        <p:spPr bwMode="auto">
          <a:xfrm>
            <a:off x="6317884" y="1709155"/>
            <a:ext cx="2490949" cy="125067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rmAutofit/>
          </a:bodyPr>
          <a:lstStyle/>
          <a:p>
            <a:pPr marR="0" lvl="0" defTabSz="760413" eaLnBrk="1" fontAlgn="auto" latinLnBrk="0" hangingPunct="1">
              <a:lnSpc>
                <a:spcPct val="110000"/>
              </a:lnSpc>
              <a:spcBef>
                <a:spcPts val="0"/>
              </a:spcBef>
              <a:spcAft>
                <a:spcPts val="300"/>
              </a:spcAft>
              <a:buClr>
                <a:schemeClr val="accent5"/>
              </a:buClr>
              <a:buSzPct val="95000"/>
              <a:tabLst/>
              <a:defRPr/>
            </a:pPr>
            <a:r>
              <a:rPr lang="en-US" sz="1600" b="1" dirty="0" smtClean="0">
                <a:latin typeface="Segoe UI" pitchFamily="34" charset="0"/>
                <a:cs typeface="Segoe UI" pitchFamily="34" charset="0"/>
              </a:rPr>
              <a:t>Licensing and Financing</a:t>
            </a:r>
          </a:p>
          <a:p>
            <a:pPr marL="119063" marR="0" lvl="1" indent="-119063" algn="l" defTabSz="760413" rtl="0" eaLnBrk="1" fontAlgn="auto" latinLnBrk="0" hangingPunct="1">
              <a:spcBef>
                <a:spcPts val="0"/>
              </a:spcBef>
              <a:spcAft>
                <a:spcPts val="300"/>
              </a:spcAft>
              <a:buClr>
                <a:schemeClr val="accent5"/>
              </a:buClr>
              <a:buSzPct val="95000"/>
              <a:buFont typeface="Arial" pitchFamily="34" charset="0"/>
              <a:buChar char="•"/>
              <a:tabLst/>
              <a:defRPr/>
            </a:pPr>
            <a:r>
              <a:rPr kumimoji="0" lang="en-US" sz="1000" b="0" i="0" u="sng" strike="noStrike" kern="0" cap="none" spc="0" normalizeH="0" baseline="0" noProof="0" dirty="0" smtClean="0">
                <a:ln>
                  <a:noFill/>
                </a:ln>
                <a:solidFill>
                  <a:schemeClr val="tx1"/>
                </a:solidFill>
                <a:effectLst/>
                <a:uLnTx/>
                <a:uFillTx/>
                <a:latin typeface="Segoe UI" pitchFamily="34" charset="0"/>
                <a:cs typeface="Segoe UI" pitchFamily="34" charset="0"/>
                <a:hlinkClick r:id="rId11"/>
              </a:rPr>
              <a:t>Licensing Reseller Handbook </a:t>
            </a:r>
            <a:r>
              <a:rPr kumimoji="0" lang="en-US" sz="1000" b="0" i="0" u="sng" strike="noStrike" kern="0" cap="none" spc="0" normalizeH="0" baseline="0" noProof="0" dirty="0" smtClean="0">
                <a:ln>
                  <a:noFill/>
                </a:ln>
                <a:solidFill>
                  <a:schemeClr val="tx1"/>
                </a:solidFill>
                <a:effectLst/>
                <a:uLnTx/>
                <a:uFillTx/>
                <a:latin typeface="Segoe UI" pitchFamily="34" charset="0"/>
                <a:cs typeface="Segoe UI" pitchFamily="34" charset="0"/>
              </a:rPr>
              <a:t/>
            </a:r>
            <a:br>
              <a:rPr kumimoji="0" lang="en-US" sz="1000" b="0" i="0" u="sng" strike="noStrike" kern="0" cap="none" spc="0" normalizeH="0" baseline="0" noProof="0" dirty="0" smtClean="0">
                <a:ln>
                  <a:noFill/>
                </a:ln>
                <a:solidFill>
                  <a:schemeClr val="tx1"/>
                </a:solidFill>
                <a:effectLst/>
                <a:uLnTx/>
                <a:uFillTx/>
                <a:latin typeface="Segoe UI" pitchFamily="34" charset="0"/>
                <a:cs typeface="Segoe UI" pitchFamily="34" charset="0"/>
              </a:rPr>
            </a:br>
            <a:r>
              <a:rPr kumimoji="0" lang="en-US" sz="1000" b="0" i="0" u="none" strike="noStrike" kern="0" cap="none" spc="0" normalizeH="0" baseline="0" noProof="0" dirty="0" smtClean="0">
                <a:ln>
                  <a:noFill/>
                </a:ln>
                <a:solidFill>
                  <a:schemeClr val="accent1">
                    <a:lumMod val="75000"/>
                  </a:schemeClr>
                </a:solidFill>
                <a:effectLst/>
                <a:uLnTx/>
                <a:uFillTx/>
                <a:latin typeface="Segoe UI" pitchFamily="34" charset="0"/>
                <a:ea typeface="Calibri"/>
                <a:cs typeface="Segoe UI" pitchFamily="34" charset="0"/>
              </a:rPr>
              <a:t>and</a:t>
            </a:r>
            <a:r>
              <a:rPr kumimoji="0" lang="en-US" sz="1000" b="0" i="0" u="none" strike="noStrike" kern="0" cap="none" spc="0" normalizeH="0" baseline="0" noProof="0" dirty="0" smtClean="0">
                <a:ln>
                  <a:noFill/>
                </a:ln>
                <a:solidFill>
                  <a:schemeClr val="tx1"/>
                </a:solidFill>
                <a:effectLst/>
                <a:uLnTx/>
                <a:uFillTx/>
                <a:latin typeface="Segoe UI" pitchFamily="34" charset="0"/>
                <a:ea typeface="Calibri"/>
                <a:cs typeface="Segoe UI" pitchFamily="34" charset="0"/>
              </a:rPr>
              <a:t> </a:t>
            </a:r>
            <a:r>
              <a:rPr kumimoji="0" lang="en-US" sz="1000" b="0" i="0" u="none" strike="noStrike" kern="0" cap="none" spc="0" normalizeH="0" baseline="0" noProof="0" dirty="0" smtClean="0">
                <a:ln>
                  <a:noFill/>
                </a:ln>
                <a:solidFill>
                  <a:schemeClr val="tx1"/>
                </a:solidFill>
                <a:effectLst/>
                <a:uLnTx/>
                <a:uFillTx/>
                <a:latin typeface="Segoe UI" pitchFamily="34" charset="0"/>
                <a:ea typeface="Calibri"/>
                <a:cs typeface="Segoe UI" pitchFamily="34" charset="0"/>
                <a:hlinkClick r:id="rId12"/>
              </a:rPr>
              <a:t>SmartPay</a:t>
            </a:r>
            <a:endParaRPr kumimoji="0" lang="en-US" sz="1000" b="0" i="0" u="none" strike="noStrike" kern="0" cap="none" spc="0" normalizeH="0" baseline="0" noProof="0" dirty="0" smtClean="0">
              <a:ln>
                <a:noFill/>
              </a:ln>
              <a:solidFill>
                <a:schemeClr val="tx1"/>
              </a:solidFill>
              <a:effectLst/>
              <a:uLnTx/>
              <a:uFillTx/>
              <a:latin typeface="Segoe UI" pitchFamily="34" charset="0"/>
              <a:ea typeface="Calibri"/>
              <a:cs typeface="Segoe UI" pitchFamily="34" charset="0"/>
            </a:endParaRPr>
          </a:p>
          <a:p>
            <a:pPr marL="119063" marR="0" lvl="1" indent="-119063" algn="l" defTabSz="760413" rtl="0" eaLnBrk="1" fontAlgn="auto" latinLnBrk="0" hangingPunct="1">
              <a:spcBef>
                <a:spcPts val="0"/>
              </a:spcBef>
              <a:spcAft>
                <a:spcPts val="300"/>
              </a:spcAft>
              <a:buClr>
                <a:schemeClr val="accent5"/>
              </a:buClr>
              <a:buSzPct val="95000"/>
              <a:buFont typeface="Arial" pitchFamily="34" charset="0"/>
              <a:buChar char="•"/>
              <a:tabLst/>
              <a:defRPr/>
            </a:pPr>
            <a:r>
              <a:rPr kumimoji="0" lang="en-US" sz="1000" b="0" i="0" u="sng" strike="noStrike" kern="0" cap="none" spc="0" normalizeH="0" baseline="0" noProof="0" dirty="0" smtClean="0">
                <a:ln>
                  <a:noFill/>
                </a:ln>
                <a:solidFill>
                  <a:schemeClr val="tx1"/>
                </a:solidFill>
                <a:effectLst/>
                <a:uLnTx/>
                <a:uFillTx/>
                <a:latin typeface="Segoe UI" pitchFamily="34" charset="0"/>
                <a:cs typeface="Segoe UI" pitchFamily="34" charset="0"/>
                <a:hlinkClick r:id="rId13"/>
              </a:rPr>
              <a:t>Microsoft Financing</a:t>
            </a:r>
            <a:endParaRPr kumimoji="0" lang="en-US" sz="1000" b="0" i="0" u="sng" strike="noStrike" kern="0" cap="none" spc="0" normalizeH="0" baseline="0" noProof="0" dirty="0">
              <a:ln>
                <a:noFill/>
              </a:ln>
              <a:solidFill>
                <a:schemeClr val="tx1"/>
              </a:solidFill>
              <a:effectLst/>
              <a:uLnTx/>
              <a:uFillTx/>
              <a:latin typeface="Segoe UI" pitchFamily="34" charset="0"/>
              <a:cs typeface="Segoe UI" pitchFamily="34" charset="0"/>
            </a:endParaRPr>
          </a:p>
        </p:txBody>
      </p:sp>
      <p:sp>
        <p:nvSpPr>
          <p:cNvPr id="12" name="Content Placeholder 2"/>
          <p:cNvSpPr txBox="1">
            <a:spLocks/>
          </p:cNvSpPr>
          <p:nvPr/>
        </p:nvSpPr>
        <p:spPr bwMode="auto">
          <a:xfrm>
            <a:off x="3375185" y="1709155"/>
            <a:ext cx="3015155" cy="193309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rmAutofit/>
          </a:bodyPr>
          <a:lstStyle/>
          <a:p>
            <a:pPr marR="0" lvl="0" defTabSz="760413" eaLnBrk="1" fontAlgn="auto" latinLnBrk="0" hangingPunct="1">
              <a:lnSpc>
                <a:spcPct val="110000"/>
              </a:lnSpc>
              <a:spcBef>
                <a:spcPts val="0"/>
              </a:spcBef>
              <a:spcAft>
                <a:spcPts val="300"/>
              </a:spcAft>
              <a:buClr>
                <a:schemeClr val="accent5"/>
              </a:buClr>
              <a:buSzPct val="95000"/>
              <a:tabLst/>
              <a:defRPr/>
            </a:pPr>
            <a:r>
              <a:rPr lang="en-US" sz="1600" b="1" dirty="0" smtClean="0">
                <a:latin typeface="Segoe UI" pitchFamily="34" charset="0"/>
                <a:cs typeface="Segoe UI" pitchFamily="34" charset="0"/>
              </a:rPr>
              <a:t>Drive Sales</a:t>
            </a:r>
          </a:p>
          <a:p>
            <a:pPr marL="119063" marR="0" lvl="1" indent="-119063" algn="l" defTabSz="914400" rtl="0" eaLnBrk="1" fontAlgn="auto" latinLnBrk="0" hangingPunct="1">
              <a:spcBef>
                <a:spcPts val="0"/>
              </a:spcBef>
              <a:spcAft>
                <a:spcPts val="300"/>
              </a:spcAft>
              <a:buClr>
                <a:schemeClr val="accent5"/>
              </a:buClr>
              <a:buSzPct val="100000"/>
              <a:buFont typeface="Arial" pitchFamily="34" charset="0"/>
              <a:buChar char="•"/>
              <a:tabLst/>
              <a:defRPr/>
            </a:pPr>
            <a:r>
              <a:rPr kumimoji="0" lang="en-US" sz="1000" b="0" i="0" u="sng" strike="noStrike" kern="0" cap="none" spc="0" normalizeH="0" baseline="0" noProof="0" dirty="0" smtClean="0">
                <a:ln>
                  <a:noFill/>
                </a:ln>
                <a:solidFill>
                  <a:schemeClr val="tx1"/>
                </a:solidFill>
                <a:effectLst/>
                <a:uLnTx/>
                <a:uFillTx/>
                <a:latin typeface="Segoe UI" pitchFamily="34" charset="0"/>
                <a:cs typeface="Segoe UI" pitchFamily="34" charset="0"/>
                <a:hlinkClick r:id="rId14"/>
              </a:rPr>
              <a:t>Business Technology Assessment Toolkit</a:t>
            </a:r>
            <a:endParaRPr kumimoji="0" lang="en-US" sz="1000" b="0" i="0" u="sng" strike="noStrike" kern="0" cap="none" spc="0" normalizeH="0" baseline="0" noProof="0" dirty="0" smtClean="0">
              <a:ln>
                <a:noFill/>
              </a:ln>
              <a:solidFill>
                <a:schemeClr val="tx1"/>
              </a:solidFill>
              <a:effectLst/>
              <a:uLnTx/>
              <a:uFillTx/>
              <a:latin typeface="Segoe UI" pitchFamily="34" charset="0"/>
              <a:cs typeface="Segoe UI" pitchFamily="34" charset="0"/>
              <a:hlinkClick r:id="rId15"/>
            </a:endParaRPr>
          </a:p>
          <a:p>
            <a:pPr marL="119063" marR="0" lvl="1" indent="-119063" algn="l" defTabSz="914400" rtl="0" eaLnBrk="1" fontAlgn="auto" latinLnBrk="0" hangingPunct="1">
              <a:spcBef>
                <a:spcPts val="0"/>
              </a:spcBef>
              <a:spcAft>
                <a:spcPts val="300"/>
              </a:spcAft>
              <a:buClr>
                <a:schemeClr val="accent5"/>
              </a:buClr>
              <a:buSzPct val="100000"/>
              <a:buFont typeface="Arial" pitchFamily="34" charset="0"/>
              <a:buChar char="•"/>
              <a:tabLst/>
              <a:defRPr/>
            </a:pPr>
            <a:r>
              <a:rPr kumimoji="0" lang="en-US" sz="1000" b="0" i="0" u="none" strike="noStrike" kern="0" cap="none" spc="0" normalizeH="0" baseline="0" noProof="0" dirty="0" smtClean="0">
                <a:ln>
                  <a:noFill/>
                </a:ln>
                <a:solidFill>
                  <a:schemeClr val="tx1"/>
                </a:solidFill>
                <a:effectLst/>
                <a:uLnTx/>
                <a:uFillTx/>
                <a:latin typeface="Segoe UI" pitchFamily="34" charset="0"/>
                <a:ea typeface="Calibri"/>
                <a:cs typeface="Segoe UI" pitchFamily="34" charset="0"/>
                <a:hlinkClick r:id="rId16"/>
              </a:rPr>
              <a:t>Demo Showcase</a:t>
            </a:r>
            <a:endParaRPr kumimoji="0" lang="en-US" sz="1000" b="0" i="0" u="none" strike="noStrike" kern="0" cap="none" spc="0" normalizeH="0" baseline="0" noProof="0" dirty="0" smtClean="0">
              <a:ln>
                <a:noFill/>
              </a:ln>
              <a:solidFill>
                <a:schemeClr val="tx1"/>
              </a:solidFill>
              <a:effectLst/>
              <a:uLnTx/>
              <a:uFillTx/>
              <a:latin typeface="Segoe UI" pitchFamily="34" charset="0"/>
              <a:ea typeface="Calibri"/>
              <a:cs typeface="Segoe UI" pitchFamily="34" charset="0"/>
            </a:endParaRPr>
          </a:p>
          <a:p>
            <a:pPr marL="119063" lvl="1" indent="-119063" eaLnBrk="1" fontAlgn="auto" hangingPunct="1">
              <a:spcBef>
                <a:spcPts val="0"/>
              </a:spcBef>
              <a:spcAft>
                <a:spcPts val="300"/>
              </a:spcAft>
              <a:buClr>
                <a:schemeClr val="accent5"/>
              </a:buClr>
              <a:buSzPct val="100000"/>
              <a:buFont typeface="Arial" pitchFamily="34" charset="0"/>
              <a:buChar char="•"/>
              <a:defRPr/>
            </a:pPr>
            <a:r>
              <a:rPr lang="en-US" sz="1000" kern="0" dirty="0" smtClean="0">
                <a:latin typeface="Segoe UI" pitchFamily="34" charset="0"/>
                <a:ea typeface="Calibri"/>
                <a:cs typeface="Segoe UI" pitchFamily="34" charset="0"/>
                <a:hlinkClick r:id="rId17"/>
              </a:rPr>
              <a:t>Server Rebate</a:t>
            </a:r>
            <a:endParaRPr lang="en-US" sz="1000" kern="0" dirty="0" smtClean="0">
              <a:latin typeface="Segoe UI" pitchFamily="34" charset="0"/>
              <a:ea typeface="Calibri"/>
              <a:cs typeface="Segoe UI" pitchFamily="34" charset="0"/>
            </a:endParaRPr>
          </a:p>
          <a:p>
            <a:pPr marL="119063" lvl="1" indent="-119063" eaLnBrk="1" fontAlgn="auto" hangingPunct="1">
              <a:spcBef>
                <a:spcPts val="0"/>
              </a:spcBef>
              <a:spcAft>
                <a:spcPts val="300"/>
              </a:spcAft>
              <a:buClr>
                <a:schemeClr val="accent5"/>
              </a:buClr>
              <a:buSzPct val="100000"/>
              <a:buFont typeface="Arial" pitchFamily="34" charset="0"/>
              <a:buChar char="•"/>
              <a:defRPr/>
            </a:pPr>
            <a:r>
              <a:rPr lang="en-US" sz="1000" kern="0" dirty="0" smtClean="0">
                <a:latin typeface="Segoe UI" pitchFamily="34" charset="0"/>
                <a:ea typeface="Calibri"/>
                <a:cs typeface="Segoe UI" pitchFamily="34" charset="0"/>
                <a:hlinkClick r:id="rId18"/>
              </a:rPr>
              <a:t>Beyond the Box</a:t>
            </a:r>
            <a:endParaRPr lang="en-US" sz="1000" kern="0" dirty="0" smtClean="0">
              <a:latin typeface="Segoe UI" pitchFamily="34" charset="0"/>
              <a:ea typeface="Calibri"/>
              <a:cs typeface="Segoe UI" pitchFamily="34" charset="0"/>
            </a:endParaRPr>
          </a:p>
          <a:p>
            <a:pPr marL="119063" lvl="1" indent="-119063" eaLnBrk="1" fontAlgn="auto" hangingPunct="1">
              <a:spcBef>
                <a:spcPts val="0"/>
              </a:spcBef>
              <a:spcAft>
                <a:spcPts val="300"/>
              </a:spcAft>
              <a:buClr>
                <a:schemeClr val="accent5"/>
              </a:buClr>
              <a:buSzPct val="100000"/>
              <a:buFont typeface="Arial" pitchFamily="34" charset="0"/>
              <a:buChar char="•"/>
              <a:defRPr/>
            </a:pPr>
            <a:r>
              <a:rPr lang="en-US" sz="1000" u="sng" dirty="0" smtClean="0">
                <a:latin typeface="Segoe UI" pitchFamily="34" charset="0"/>
                <a:cs typeface="Segoe UI" pitchFamily="34" charset="0"/>
                <a:hlinkClick r:id="rId19"/>
              </a:rPr>
              <a:t>Microsoft Reseller Option Kits (ROK)</a:t>
            </a:r>
            <a:endParaRPr lang="en-US" sz="1000" dirty="0" smtClean="0">
              <a:latin typeface="Segoe UI" pitchFamily="34" charset="0"/>
              <a:cs typeface="Segoe UI" pitchFamily="34" charset="0"/>
            </a:endParaRPr>
          </a:p>
        </p:txBody>
      </p:sp>
      <p:sp>
        <p:nvSpPr>
          <p:cNvPr id="13" name="Content Placeholder 2"/>
          <p:cNvSpPr txBox="1">
            <a:spLocks/>
          </p:cNvSpPr>
          <p:nvPr/>
        </p:nvSpPr>
        <p:spPr bwMode="auto">
          <a:xfrm>
            <a:off x="3398937" y="4169482"/>
            <a:ext cx="2722178" cy="171844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lvl="1" fontAlgn="auto">
              <a:lnSpc>
                <a:spcPct val="110000"/>
              </a:lnSpc>
              <a:spcBef>
                <a:spcPts val="0"/>
              </a:spcBef>
              <a:spcAft>
                <a:spcPts val="300"/>
              </a:spcAft>
              <a:buClr>
                <a:schemeClr val="accent5"/>
              </a:buClr>
              <a:buSzPct val="95000"/>
              <a:defRPr/>
            </a:pPr>
            <a:r>
              <a:rPr lang="en-US" sz="1600" b="1" dirty="0" smtClean="0">
                <a:latin typeface="Segoe UI" pitchFamily="34" charset="0"/>
                <a:cs typeface="Segoe UI" pitchFamily="34" charset="0"/>
              </a:rPr>
              <a:t>Expand Your Business</a:t>
            </a:r>
            <a:endParaRPr lang="en-US" sz="1600" b="1" dirty="0">
              <a:latin typeface="Segoe UI" pitchFamily="34" charset="0"/>
              <a:cs typeface="Segoe UI" pitchFamily="34" charset="0"/>
            </a:endParaRPr>
          </a:p>
          <a:p>
            <a:pPr marL="119063" lvl="1" indent="-119063">
              <a:spcBef>
                <a:spcPts val="0"/>
              </a:spcBef>
              <a:spcAft>
                <a:spcPts val="300"/>
              </a:spcAft>
              <a:buClr>
                <a:schemeClr val="accent1"/>
              </a:buClr>
              <a:buSzPct val="100000"/>
              <a:buFont typeface="Arial" pitchFamily="34" charset="0"/>
              <a:buChar char="•"/>
              <a:defRPr/>
            </a:pPr>
            <a:r>
              <a:rPr lang="en-US" sz="1000" dirty="0" smtClean="0">
                <a:latin typeface="Segoe UI" pitchFamily="34" charset="0"/>
                <a:cs typeface="Segoe UI" pitchFamily="34" charset="0"/>
                <a:hlinkClick r:id="rId20"/>
              </a:rPr>
              <a:t>Partner </a:t>
            </a:r>
            <a:r>
              <a:rPr lang="en-US" sz="1000" dirty="0">
                <a:latin typeface="Segoe UI" pitchFamily="34" charset="0"/>
                <a:cs typeface="Segoe UI" pitchFamily="34" charset="0"/>
                <a:hlinkClick r:id="rId20"/>
              </a:rPr>
              <a:t>Vertical Resource </a:t>
            </a:r>
            <a:r>
              <a:rPr lang="en-US" sz="1000" dirty="0" smtClean="0">
                <a:latin typeface="Segoe UI" pitchFamily="34" charset="0"/>
                <a:cs typeface="Segoe UI" pitchFamily="34" charset="0"/>
                <a:hlinkClick r:id="rId20"/>
              </a:rPr>
              <a:t>Center</a:t>
            </a:r>
            <a:endParaRPr lang="en-US" sz="1000" dirty="0" smtClean="0">
              <a:latin typeface="Segoe UI" pitchFamily="34" charset="0"/>
              <a:cs typeface="Segoe UI" pitchFamily="34" charset="0"/>
            </a:endParaRPr>
          </a:p>
          <a:p>
            <a:pPr marL="119063" lvl="1" indent="-119063">
              <a:spcBef>
                <a:spcPts val="0"/>
              </a:spcBef>
              <a:spcAft>
                <a:spcPts val="300"/>
              </a:spcAft>
              <a:buClr>
                <a:schemeClr val="accent1"/>
              </a:buClr>
              <a:buSzPct val="100000"/>
              <a:buFont typeface="Arial" pitchFamily="34" charset="0"/>
              <a:buChar char="•"/>
              <a:defRPr/>
            </a:pPr>
            <a:r>
              <a:rPr lang="en-GB" sz="1000" u="sng" dirty="0" smtClean="0">
                <a:latin typeface="Segoe UI" pitchFamily="34" charset="0"/>
                <a:cs typeface="Segoe UI" pitchFamily="34" charset="0"/>
                <a:hlinkClick r:id="rId21"/>
              </a:rPr>
              <a:t>Microsoft Competencies</a:t>
            </a:r>
            <a:endParaRPr lang="en-GB" sz="1000" u="sng" dirty="0" smtClean="0">
              <a:latin typeface="Segoe UI" pitchFamily="34" charset="0"/>
              <a:cs typeface="Segoe UI" pitchFamily="34" charset="0"/>
            </a:endParaRPr>
          </a:p>
        </p:txBody>
      </p:sp>
      <p:sp>
        <p:nvSpPr>
          <p:cNvPr id="14" name="Content Placeholder 2"/>
          <p:cNvSpPr txBox="1">
            <a:spLocks/>
          </p:cNvSpPr>
          <p:nvPr/>
        </p:nvSpPr>
        <p:spPr bwMode="auto">
          <a:xfrm>
            <a:off x="6317884" y="4169482"/>
            <a:ext cx="2674881" cy="11666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lvl="1" fontAlgn="auto">
              <a:lnSpc>
                <a:spcPct val="110000"/>
              </a:lnSpc>
              <a:spcBef>
                <a:spcPts val="0"/>
              </a:spcBef>
              <a:spcAft>
                <a:spcPts val="300"/>
              </a:spcAft>
              <a:buClr>
                <a:schemeClr val="accent5"/>
              </a:buClr>
              <a:buSzPct val="95000"/>
              <a:defRPr/>
            </a:pPr>
            <a:r>
              <a:rPr lang="en-US" sz="1600" b="1" dirty="0" smtClean="0">
                <a:latin typeface="Segoe UI" pitchFamily="34" charset="0"/>
                <a:cs typeface="Segoe UI" pitchFamily="34" charset="0"/>
              </a:rPr>
              <a:t>Collaborate with </a:t>
            </a:r>
            <a:br>
              <a:rPr lang="en-US" sz="1600" b="1" dirty="0" smtClean="0">
                <a:latin typeface="Segoe UI" pitchFamily="34" charset="0"/>
                <a:cs typeface="Segoe UI" pitchFamily="34" charset="0"/>
              </a:rPr>
            </a:br>
            <a:r>
              <a:rPr lang="en-US" sz="1600" b="1" dirty="0" smtClean="0">
                <a:latin typeface="Segoe UI" pitchFamily="34" charset="0"/>
                <a:cs typeface="Segoe UI" pitchFamily="34" charset="0"/>
              </a:rPr>
              <a:t>Other Partners</a:t>
            </a:r>
          </a:p>
          <a:p>
            <a:pPr marL="119063" lvl="1" indent="-119063">
              <a:spcBef>
                <a:spcPts val="0"/>
              </a:spcBef>
              <a:spcAft>
                <a:spcPts val="300"/>
              </a:spcAft>
              <a:buClr>
                <a:schemeClr val="accent1"/>
              </a:buClr>
              <a:buSzPct val="100000"/>
              <a:buFont typeface="Arial" pitchFamily="34" charset="0"/>
              <a:buChar char="•"/>
              <a:defRPr/>
            </a:pPr>
            <a:r>
              <a:rPr lang="en-US" sz="1000" u="sng" dirty="0" smtClean="0">
                <a:latin typeface="Segoe UI" pitchFamily="34" charset="0"/>
                <a:cs typeface="Segoe UI" pitchFamily="34" charset="0"/>
                <a:hlinkClick r:id="rId22"/>
              </a:rPr>
              <a:t>Channel Builder</a:t>
            </a:r>
            <a:endParaRPr lang="en-US" sz="1000" u="sng" dirty="0" smtClean="0">
              <a:latin typeface="Segoe UI" pitchFamily="34" charset="0"/>
              <a:cs typeface="Segoe UI" pitchFamily="34" charset="0"/>
            </a:endParaRPr>
          </a:p>
          <a:p>
            <a:pPr marL="119063" lvl="1" indent="-119063">
              <a:spcBef>
                <a:spcPts val="0"/>
              </a:spcBef>
              <a:spcAft>
                <a:spcPts val="300"/>
              </a:spcAft>
              <a:buClr>
                <a:schemeClr val="accent1"/>
              </a:buClr>
              <a:buSzPct val="100000"/>
              <a:buFont typeface="Arial" pitchFamily="34" charset="0"/>
              <a:buChar char="•"/>
              <a:defRPr/>
            </a:pPr>
            <a:r>
              <a:rPr lang="en-US" sz="1000" u="sng" dirty="0" smtClean="0">
                <a:latin typeface="Segoe UI" pitchFamily="34" charset="0"/>
                <a:cs typeface="Segoe UI" pitchFamily="34" charset="0"/>
                <a:hlinkClick r:id="rId23"/>
              </a:rPr>
              <a:t>Partner Communities</a:t>
            </a:r>
            <a:endParaRPr lang="en-US" sz="1000" u="sng" dirty="0" smtClean="0">
              <a:latin typeface="Segoe UI" pitchFamily="34" charset="0"/>
              <a:cs typeface="Segoe UI" pitchFamily="34" charset="0"/>
            </a:endParaRPr>
          </a:p>
          <a:p>
            <a:pPr marL="458788" lvl="1" indent="-225425">
              <a:spcBef>
                <a:spcPts val="0"/>
              </a:spcBef>
              <a:spcAft>
                <a:spcPts val="300"/>
              </a:spcAft>
              <a:buSzPct val="95000"/>
              <a:defRPr/>
            </a:pPr>
            <a:endParaRPr lang="en-US" sz="1200" u="sng" dirty="0" smtClean="0">
              <a:latin typeface="Segoe UI" pitchFamily="34" charset="0"/>
              <a:cs typeface="Segoe UI" pitchFamily="34" charset="0"/>
            </a:endParaRPr>
          </a:p>
          <a:p>
            <a:pPr marL="458788" lvl="1" indent="-458788">
              <a:spcBef>
                <a:spcPts val="0"/>
              </a:spcBef>
              <a:spcAft>
                <a:spcPts val="300"/>
              </a:spcAft>
              <a:buSzPct val="95000"/>
              <a:defRPr/>
            </a:pPr>
            <a:endParaRPr lang="en-US" sz="1200" u="sng" dirty="0">
              <a:latin typeface="Segoe UI" pitchFamily="34" charset="0"/>
              <a:cs typeface="Segoe UI" pitchFamily="34" charset="0"/>
            </a:endParaRPr>
          </a:p>
          <a:p>
            <a:pPr marL="458788" lvl="1" indent="-458788">
              <a:spcBef>
                <a:spcPts val="0"/>
              </a:spcBef>
              <a:spcAft>
                <a:spcPts val="300"/>
              </a:spcAft>
              <a:buSzPct val="95000"/>
              <a:defRPr/>
            </a:pPr>
            <a:endParaRPr lang="en-US" sz="1200" dirty="0" smtClean="0">
              <a:latin typeface="Segoe UI" pitchFamily="34" charset="0"/>
              <a:cs typeface="Segoe UI" pitchFamily="34" charset="0"/>
            </a:endParaRPr>
          </a:p>
          <a:p>
            <a:pPr marL="458788" lvl="1" indent="-458788">
              <a:spcBef>
                <a:spcPts val="0"/>
              </a:spcBef>
              <a:spcAft>
                <a:spcPts val="300"/>
              </a:spcAft>
              <a:buSzPct val="95000"/>
              <a:defRPr/>
            </a:pPr>
            <a:endParaRPr lang="en-US" sz="1200" dirty="0" smtClean="0">
              <a:latin typeface="Segoe UI" pitchFamily="34" charset="0"/>
              <a:cs typeface="Segoe UI" pitchFamily="34" charset="0"/>
            </a:endParaRPr>
          </a:p>
          <a:p>
            <a:pPr marL="458788" lvl="1" indent="-458788">
              <a:spcBef>
                <a:spcPts val="0"/>
              </a:spcBef>
              <a:spcAft>
                <a:spcPts val="300"/>
              </a:spcAft>
              <a:buSzPct val="95000"/>
              <a:defRPr/>
            </a:pPr>
            <a:endParaRPr lang="en-US" sz="1200" dirty="0" smtClean="0">
              <a:latin typeface="Segoe UI" pitchFamily="34" charset="0"/>
              <a:cs typeface="Segoe UI" pitchFamily="34" charset="0"/>
            </a:endParaRPr>
          </a:p>
          <a:p>
            <a:pPr marL="458788" lvl="1" indent="-225425">
              <a:spcBef>
                <a:spcPts val="0"/>
              </a:spcBef>
              <a:spcAft>
                <a:spcPts val="300"/>
              </a:spcAft>
              <a:buSzPct val="95000"/>
              <a:defRPr/>
            </a:pPr>
            <a:endParaRPr lang="en-US" sz="1200" dirty="0">
              <a:latin typeface="Segoe UI" pitchFamily="34" charset="0"/>
              <a:ea typeface="Calibri"/>
              <a:cs typeface="Segoe UI" pitchFamily="34" charset="0"/>
            </a:endParaRPr>
          </a:p>
          <a:p>
            <a:pPr marL="458788" lvl="1" indent="-458788">
              <a:spcBef>
                <a:spcPts val="0"/>
              </a:spcBef>
              <a:spcAft>
                <a:spcPts val="300"/>
              </a:spcAft>
              <a:buSzPct val="95000"/>
              <a:defRPr/>
            </a:pPr>
            <a:endParaRPr lang="en-US" sz="1200" dirty="0">
              <a:latin typeface="Segoe UI" pitchFamily="34" charset="0"/>
              <a:cs typeface="Segoe UI" pitchFamily="34" charset="0"/>
            </a:endParaRPr>
          </a:p>
          <a:p>
            <a:pPr marL="458788" marR="0" lvl="1" indent="-225425" algn="l" defTabSz="914400" rtl="0" eaLnBrk="1" fontAlgn="auto" latinLnBrk="0" hangingPunct="1">
              <a:spcBef>
                <a:spcPts val="0"/>
              </a:spcBef>
              <a:spcAft>
                <a:spcPts val="300"/>
              </a:spcAft>
              <a:buClrTx/>
              <a:buSzPct val="95000"/>
              <a:tabLst/>
              <a:defRPr/>
            </a:pPr>
            <a:endParaRPr kumimoji="0" lang="en-US" sz="1200" b="0" i="0" u="none" strike="noStrike" kern="1200" cap="none" spc="0" normalizeH="0" baseline="0" noProof="0" dirty="0" smtClean="0">
              <a:ln>
                <a:noFill/>
              </a:ln>
              <a:solidFill>
                <a:schemeClr val="tx1"/>
              </a:solidFill>
              <a:effectLst/>
              <a:uLnTx/>
              <a:uFillTx/>
              <a:latin typeface="Segoe UI" pitchFamily="34" charset="0"/>
              <a:ea typeface="Calibri"/>
              <a:cs typeface="Segoe UI" pitchFamily="34" charset="0"/>
            </a:endParaRPr>
          </a:p>
          <a:p>
            <a:pPr marL="569913" marR="0" lvl="1" indent="-225425" algn="l" defTabSz="914400" rtl="0" eaLnBrk="1" fontAlgn="auto" latinLnBrk="0" hangingPunct="1">
              <a:spcBef>
                <a:spcPts val="0"/>
              </a:spcBef>
              <a:spcAft>
                <a:spcPts val="300"/>
              </a:spcAft>
              <a:buClrTx/>
              <a:buSzPct val="95000"/>
              <a:buFont typeface="Arial" pitchFamily="34" charset="0"/>
              <a:buNone/>
              <a:tabLst/>
              <a:defRPr/>
            </a:pPr>
            <a:endParaRPr kumimoji="0" lang="en-US" sz="1200" b="0" i="0" u="none" strike="noStrike" kern="1200" cap="none" spc="0" normalizeH="0" baseline="0" noProof="0" dirty="0">
              <a:ln>
                <a:noFill/>
              </a:ln>
              <a:solidFill>
                <a:srgbClr val="595959"/>
              </a:solidFill>
              <a:effectLst/>
              <a:uLnTx/>
              <a:uFillTx/>
              <a:latin typeface="Segoe UI" pitchFamily="34" charset="0"/>
              <a:cs typeface="Segoe UI" pitchFamily="34" charset="0"/>
            </a:endParaRPr>
          </a:p>
        </p:txBody>
      </p:sp>
      <p:pic>
        <p:nvPicPr>
          <p:cNvPr id="1028" name="Picture 4" descr="C:\Documents and Settings\sarahs\My Documents\_SSD_Business\Clients\Buzzbee\1040_SMSP_Templates_PPTs\To-Partner\button.png"/>
          <p:cNvPicPr>
            <a:picLocks noChangeAspect="1" noChangeArrowheads="1"/>
          </p:cNvPicPr>
          <p:nvPr/>
        </p:nvPicPr>
        <p:blipFill>
          <a:blip r:embed="rId24" cstate="print"/>
          <a:srcRect/>
          <a:stretch>
            <a:fillRect/>
          </a:stretch>
        </p:blipFill>
        <p:spPr bwMode="auto">
          <a:xfrm>
            <a:off x="285004" y="1728835"/>
            <a:ext cx="319915" cy="327655"/>
          </a:xfrm>
          <a:prstGeom prst="rect">
            <a:avLst/>
          </a:prstGeom>
          <a:noFill/>
        </p:spPr>
      </p:pic>
      <p:pic>
        <p:nvPicPr>
          <p:cNvPr id="25" name="Picture 4" descr="C:\Documents and Settings\sarahs\My Documents\_SSD_Business\Clients\Buzzbee\1040_SMSP_Templates_PPTs\To-Partner\button.png"/>
          <p:cNvPicPr>
            <a:picLocks noChangeAspect="1" noChangeArrowheads="1"/>
          </p:cNvPicPr>
          <p:nvPr/>
        </p:nvPicPr>
        <p:blipFill>
          <a:blip r:embed="rId24" cstate="print"/>
          <a:srcRect/>
          <a:stretch>
            <a:fillRect/>
          </a:stretch>
        </p:blipFill>
        <p:spPr bwMode="auto">
          <a:xfrm>
            <a:off x="3135086" y="1728835"/>
            <a:ext cx="319915" cy="327655"/>
          </a:xfrm>
          <a:prstGeom prst="rect">
            <a:avLst/>
          </a:prstGeom>
          <a:noFill/>
        </p:spPr>
      </p:pic>
      <p:pic>
        <p:nvPicPr>
          <p:cNvPr id="26" name="Picture 4" descr="C:\Documents and Settings\sarahs\My Documents\_SSD_Business\Clients\Buzzbee\1040_SMSP_Templates_PPTs\To-Partner\button.png"/>
          <p:cNvPicPr>
            <a:picLocks noChangeAspect="1" noChangeArrowheads="1"/>
          </p:cNvPicPr>
          <p:nvPr/>
        </p:nvPicPr>
        <p:blipFill>
          <a:blip r:embed="rId24" cstate="print"/>
          <a:srcRect/>
          <a:stretch>
            <a:fillRect/>
          </a:stretch>
        </p:blipFill>
        <p:spPr bwMode="auto">
          <a:xfrm>
            <a:off x="6020791" y="1728835"/>
            <a:ext cx="319915" cy="327655"/>
          </a:xfrm>
          <a:prstGeom prst="rect">
            <a:avLst/>
          </a:prstGeom>
          <a:noFill/>
        </p:spPr>
      </p:pic>
      <p:pic>
        <p:nvPicPr>
          <p:cNvPr id="27" name="Picture 4" descr="C:\Documents and Settings\sarahs\My Documents\_SSD_Business\Clients\Buzzbee\1040_SMSP_Templates_PPTs\To-Partner\button.png"/>
          <p:cNvPicPr>
            <a:picLocks noChangeAspect="1" noChangeArrowheads="1"/>
          </p:cNvPicPr>
          <p:nvPr/>
        </p:nvPicPr>
        <p:blipFill>
          <a:blip r:embed="rId24" cstate="print"/>
          <a:srcRect/>
          <a:stretch>
            <a:fillRect/>
          </a:stretch>
        </p:blipFill>
        <p:spPr bwMode="auto">
          <a:xfrm>
            <a:off x="285004" y="4210778"/>
            <a:ext cx="319915" cy="327655"/>
          </a:xfrm>
          <a:prstGeom prst="rect">
            <a:avLst/>
          </a:prstGeom>
          <a:noFill/>
        </p:spPr>
      </p:pic>
      <p:pic>
        <p:nvPicPr>
          <p:cNvPr id="28" name="Picture 4" descr="C:\Documents and Settings\sarahs\My Documents\_SSD_Business\Clients\Buzzbee\1040_SMSP_Templates_PPTs\To-Partner\button.png"/>
          <p:cNvPicPr>
            <a:picLocks noChangeAspect="1" noChangeArrowheads="1"/>
          </p:cNvPicPr>
          <p:nvPr/>
        </p:nvPicPr>
        <p:blipFill>
          <a:blip r:embed="rId24" cstate="print"/>
          <a:srcRect/>
          <a:stretch>
            <a:fillRect/>
          </a:stretch>
        </p:blipFill>
        <p:spPr bwMode="auto">
          <a:xfrm>
            <a:off x="3135086" y="4210778"/>
            <a:ext cx="319915" cy="327655"/>
          </a:xfrm>
          <a:prstGeom prst="rect">
            <a:avLst/>
          </a:prstGeom>
          <a:noFill/>
        </p:spPr>
      </p:pic>
      <p:pic>
        <p:nvPicPr>
          <p:cNvPr id="29" name="Picture 4" descr="C:\Documents and Settings\sarahs\My Documents\_SSD_Business\Clients\Buzzbee\1040_SMSP_Templates_PPTs\To-Partner\button.png"/>
          <p:cNvPicPr>
            <a:picLocks noChangeAspect="1" noChangeArrowheads="1"/>
          </p:cNvPicPr>
          <p:nvPr/>
        </p:nvPicPr>
        <p:blipFill>
          <a:blip r:embed="rId24" cstate="print"/>
          <a:srcRect/>
          <a:stretch>
            <a:fillRect/>
          </a:stretch>
        </p:blipFill>
        <p:spPr bwMode="auto">
          <a:xfrm>
            <a:off x="6020791" y="4210778"/>
            <a:ext cx="319915" cy="32765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365949" y="1144506"/>
            <a:ext cx="8388350" cy="4616648"/>
          </a:xfrm>
        </p:spPr>
        <p:txBody>
          <a:bodyPr/>
          <a:lstStyle/>
          <a:p>
            <a:pPr marL="341313" indent="-341313"/>
            <a:r>
              <a:rPr lang="en-US" dirty="0" smtClean="0"/>
              <a:t>How this Campaign can help you</a:t>
            </a:r>
          </a:p>
          <a:p>
            <a:pPr marL="341313" indent="-341313"/>
            <a:r>
              <a:rPr lang="en-US" dirty="0" smtClean="0"/>
              <a:t>Market Opportunity</a:t>
            </a:r>
          </a:p>
          <a:p>
            <a:pPr marL="341313" indent="-341313"/>
            <a:r>
              <a:rPr lang="en-US" dirty="0" smtClean="0"/>
              <a:t>Customer Profiles &amp; Key Pain Points</a:t>
            </a:r>
          </a:p>
          <a:p>
            <a:pPr marL="341313" indent="-341313"/>
            <a:r>
              <a:rPr lang="en-US" dirty="0" smtClean="0"/>
              <a:t>Where’s the Business Opportunity?</a:t>
            </a:r>
          </a:p>
          <a:p>
            <a:pPr marL="341313" indent="-341313"/>
            <a:r>
              <a:rPr lang="en-US" dirty="0" smtClean="0"/>
              <a:t>Key Customer Scenarios </a:t>
            </a:r>
          </a:p>
          <a:p>
            <a:pPr marL="341313" lvl="0" indent="-341313">
              <a:defRPr/>
            </a:pPr>
            <a:r>
              <a:rPr lang="en-US" dirty="0" smtClean="0"/>
              <a:t>Recommending the Right Server</a:t>
            </a:r>
          </a:p>
          <a:p>
            <a:pPr marL="341313" lvl="0" indent="-341313">
              <a:defRPr/>
            </a:pPr>
            <a:r>
              <a:rPr lang="en-US" dirty="0" smtClean="0"/>
              <a:t>Cross-sell Opportunities</a:t>
            </a:r>
          </a:p>
          <a:p>
            <a:pPr marL="341313" indent="-341313">
              <a:defRPr/>
            </a:pPr>
            <a:r>
              <a:rPr lang="en-US" dirty="0" smtClean="0"/>
              <a:t>Next Steps and Resources</a:t>
            </a:r>
          </a:p>
          <a:p>
            <a:pPr marL="341313" lvl="0" indent="-341313">
              <a:defRPr/>
            </a:pPr>
            <a:r>
              <a:rPr lang="en-US" dirty="0" smtClean="0"/>
              <a:t>Appendix</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5475226"/>
            <a:ext cx="9144000" cy="887104"/>
          </a:xfrm>
          <a:prstGeom prst="rect">
            <a:avLst/>
          </a:prstGeom>
          <a:gradFill flip="none" rotWithShape="1">
            <a:gsLst>
              <a:gs pos="0">
                <a:schemeClr val="accent4">
                  <a:alpha val="60000"/>
                </a:schemeClr>
              </a:gs>
              <a:gs pos="50000">
                <a:schemeClr val="accent4">
                  <a:tint val="44500"/>
                  <a:satMod val="160000"/>
                  <a:alpha val="0"/>
                </a:schemeClr>
              </a:gs>
              <a:gs pos="100000">
                <a:schemeClr val="accent4">
                  <a:tint val="23500"/>
                  <a:satMod val="160000"/>
                  <a:alpha val="0"/>
                </a:scheme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pic>
        <p:nvPicPr>
          <p:cNvPr id="12" name="Picture 2" descr="C:\Documents and Settings\sarahs\My Documents\_SSD_Business\Clients\Buzzbee\1040_SMSP_Templates_PPTs\To-Partner\corner2.png"/>
          <p:cNvPicPr>
            <a:picLocks noChangeAspect="1" noChangeArrowheads="1"/>
          </p:cNvPicPr>
          <p:nvPr/>
        </p:nvPicPr>
        <p:blipFill>
          <a:blip r:embed="rId3" cstate="print"/>
          <a:srcRect l="14468" r="57426" b="87728"/>
          <a:stretch>
            <a:fillRect/>
          </a:stretch>
        </p:blipFill>
        <p:spPr bwMode="auto">
          <a:xfrm>
            <a:off x="0" y="5245137"/>
            <a:ext cx="9144000" cy="434809"/>
          </a:xfrm>
          <a:prstGeom prst="rect">
            <a:avLst/>
          </a:prstGeom>
          <a:noFill/>
        </p:spPr>
      </p:pic>
      <p:sp>
        <p:nvSpPr>
          <p:cNvPr id="4" name="Title 3"/>
          <p:cNvSpPr>
            <a:spLocks noGrp="1"/>
          </p:cNvSpPr>
          <p:nvPr>
            <p:ph type="title"/>
          </p:nvPr>
        </p:nvSpPr>
        <p:spPr>
          <a:xfrm>
            <a:off x="384175" y="339726"/>
            <a:ext cx="8582404" cy="549381"/>
          </a:xfrm>
        </p:spPr>
        <p:txBody>
          <a:bodyPr/>
          <a:lstStyle/>
          <a:p>
            <a:r>
              <a:rPr lang="en-US" sz="3300" dirty="0" smtClean="0"/>
              <a:t>Business Server Campaign Featured Products</a:t>
            </a:r>
            <a:endParaRPr lang="en-US" sz="3300" dirty="0"/>
          </a:p>
        </p:txBody>
      </p:sp>
      <p:sp>
        <p:nvSpPr>
          <p:cNvPr id="5" name="Content Placeholder 4"/>
          <p:cNvSpPr>
            <a:spLocks noGrp="1"/>
          </p:cNvSpPr>
          <p:nvPr>
            <p:ph idx="1"/>
          </p:nvPr>
        </p:nvSpPr>
        <p:spPr>
          <a:xfrm>
            <a:off x="384175" y="1417638"/>
            <a:ext cx="8274856" cy="3881960"/>
          </a:xfrm>
        </p:spPr>
        <p:txBody>
          <a:bodyPr/>
          <a:lstStyle/>
          <a:p>
            <a:pPr marL="287338" indent="-287338">
              <a:lnSpc>
                <a:spcPct val="114000"/>
              </a:lnSpc>
              <a:spcBef>
                <a:spcPts val="0"/>
              </a:spcBef>
            </a:pPr>
            <a:r>
              <a:rPr lang="en-US" sz="1800" dirty="0" smtClean="0">
                <a:hlinkClick r:id="rId4"/>
              </a:rPr>
              <a:t>Windows Server 2008 Foundation R2 </a:t>
            </a:r>
            <a:r>
              <a:rPr lang="en-US" sz="1600" dirty="0" smtClean="0"/>
              <a:t>–Entry level server operating system for running business applications and sharing information and resources.</a:t>
            </a:r>
            <a:endParaRPr lang="en-US" sz="1800" dirty="0" smtClean="0">
              <a:hlinkClick r:id="rId4"/>
            </a:endParaRPr>
          </a:p>
          <a:p>
            <a:pPr marL="287338" indent="-287338">
              <a:lnSpc>
                <a:spcPct val="114000"/>
              </a:lnSpc>
              <a:spcBef>
                <a:spcPts val="0"/>
              </a:spcBef>
            </a:pPr>
            <a:r>
              <a:rPr lang="en-US" sz="1800" dirty="0" smtClean="0">
                <a:hlinkClick r:id="rId5"/>
              </a:rPr>
              <a:t>Windows Server 2008 Standard R2 </a:t>
            </a:r>
            <a:r>
              <a:rPr lang="en-US" sz="1600" dirty="0" smtClean="0"/>
              <a:t>– Advanced server operating system with built in virtualization capabilities for increased reliability and security.</a:t>
            </a:r>
            <a:endParaRPr lang="en-US" sz="1800" dirty="0" smtClean="0">
              <a:hlinkClick r:id="rId4"/>
            </a:endParaRPr>
          </a:p>
          <a:p>
            <a:pPr marL="287338" indent="-287338">
              <a:lnSpc>
                <a:spcPct val="114000"/>
              </a:lnSpc>
              <a:spcBef>
                <a:spcPts val="0"/>
              </a:spcBef>
            </a:pPr>
            <a:r>
              <a:rPr lang="en-US" sz="1800" dirty="0" smtClean="0">
                <a:hlinkClick r:id="rId6"/>
              </a:rPr>
              <a:t>Windows Small Business Server 2008 </a:t>
            </a:r>
            <a:r>
              <a:rPr lang="en-US" sz="1600" dirty="0" smtClean="0"/>
              <a:t>– All in one server suite for enhanced productivity and a more professional business image at an affordable price for small businesses. </a:t>
            </a:r>
            <a:endParaRPr lang="en-US" sz="1800" dirty="0" smtClean="0"/>
          </a:p>
          <a:p>
            <a:pPr marL="287338" indent="-287338">
              <a:lnSpc>
                <a:spcPct val="114000"/>
              </a:lnSpc>
              <a:spcBef>
                <a:spcPts val="0"/>
              </a:spcBef>
            </a:pPr>
            <a:r>
              <a:rPr lang="en-US" sz="1800" dirty="0" smtClean="0">
                <a:hlinkClick r:id="rId7"/>
              </a:rPr>
              <a:t>Windows Essential Business Server 2008</a:t>
            </a:r>
            <a:r>
              <a:rPr lang="en-US" sz="1800" dirty="0" smtClean="0"/>
              <a:t> </a:t>
            </a:r>
            <a:r>
              <a:rPr lang="en-US" sz="1600" dirty="0" smtClean="0"/>
              <a:t>– Enterprise class server suite for enhanced manageability and security priced for midsize businesses.</a:t>
            </a:r>
          </a:p>
          <a:p>
            <a:pPr marL="287338" indent="-287338">
              <a:lnSpc>
                <a:spcPct val="114000"/>
              </a:lnSpc>
              <a:spcBef>
                <a:spcPts val="0"/>
              </a:spcBef>
            </a:pPr>
            <a:r>
              <a:rPr lang="pt-BR" sz="1800" dirty="0" smtClean="0">
                <a:hlinkClick r:id="rId8" tooltip="Windows Server 2008 Enterprise"/>
              </a:rPr>
              <a:t>Windows Server 2008 Enterprise R2</a:t>
            </a:r>
            <a:r>
              <a:rPr lang="en-US" sz="1800" dirty="0" smtClean="0">
                <a:hlinkClick r:id="rId7"/>
              </a:rPr>
              <a:t> </a:t>
            </a:r>
            <a:r>
              <a:rPr lang="en-US" sz="1600" dirty="0" smtClean="0"/>
              <a:t>–Enterprise-class platform for deploying business-critical applications and provides the foundation for a highly dynamic, scalable IT infrastructure.</a:t>
            </a:r>
          </a:p>
          <a:p>
            <a:pPr marL="287338" indent="-287338">
              <a:lnSpc>
                <a:spcPct val="114000"/>
              </a:lnSpc>
              <a:spcBef>
                <a:spcPts val="0"/>
              </a:spcBef>
            </a:pPr>
            <a:endParaRPr lang="en-US" sz="1600" dirty="0" smtClean="0">
              <a:hlinkClick r:id="rId9"/>
            </a:endParaRPr>
          </a:p>
        </p:txBody>
      </p:sp>
      <p:pic>
        <p:nvPicPr>
          <p:cNvPr id="13" name="Picture 2" descr="V:\Designer Resources\MS Resources\Colors and Logos\Logos\All Things SERVER\Windows Server 2008 R2 Standard\Logos and Logotypes\Vertical\WS08-R2-Std_v_rgb.png"/>
          <p:cNvPicPr>
            <a:picLocks noChangeAspect="1" noChangeArrowheads="1"/>
          </p:cNvPicPr>
          <p:nvPr/>
        </p:nvPicPr>
        <p:blipFill>
          <a:blip r:embed="rId10" cstate="print"/>
          <a:srcRect/>
          <a:stretch>
            <a:fillRect/>
          </a:stretch>
        </p:blipFill>
        <p:spPr bwMode="auto">
          <a:xfrm>
            <a:off x="2012163" y="5571460"/>
            <a:ext cx="1554993" cy="598817"/>
          </a:xfrm>
          <a:prstGeom prst="rect">
            <a:avLst/>
          </a:prstGeom>
          <a:noFill/>
        </p:spPr>
      </p:pic>
      <p:pic>
        <p:nvPicPr>
          <p:cNvPr id="14" name="Picture 3" descr="V:\Designer Resources\MS Resources\Colors and Logos\Logos\All Things SERVER\Windows Small Business Server 2008 Standard\Logos and Logotypes\Vertical\Win-SmBiz08-Stnd_v_rgb.png"/>
          <p:cNvPicPr>
            <a:picLocks noChangeAspect="1" noChangeArrowheads="1"/>
          </p:cNvPicPr>
          <p:nvPr/>
        </p:nvPicPr>
        <p:blipFill>
          <a:blip r:embed="rId11" cstate="print"/>
          <a:srcRect b="14921"/>
          <a:stretch>
            <a:fillRect/>
          </a:stretch>
        </p:blipFill>
        <p:spPr bwMode="auto">
          <a:xfrm>
            <a:off x="3713370" y="5571460"/>
            <a:ext cx="1674164" cy="616689"/>
          </a:xfrm>
          <a:prstGeom prst="rect">
            <a:avLst/>
          </a:prstGeom>
          <a:noFill/>
        </p:spPr>
      </p:pic>
      <p:pic>
        <p:nvPicPr>
          <p:cNvPr id="15" name="Picture 4" descr="V:\Designer Resources\MS Resources\Colors and Logos\Logos\All Things SERVER\Window Essential Business Server 2008\Logos and Logotypes\Vertical\Win-EssnBizSrvr08_v_rgb.png"/>
          <p:cNvPicPr>
            <a:picLocks noChangeAspect="1" noChangeArrowheads="1"/>
          </p:cNvPicPr>
          <p:nvPr/>
        </p:nvPicPr>
        <p:blipFill>
          <a:blip r:embed="rId12" cstate="print"/>
          <a:srcRect/>
          <a:stretch>
            <a:fillRect/>
          </a:stretch>
        </p:blipFill>
        <p:spPr bwMode="auto">
          <a:xfrm>
            <a:off x="5499635" y="5571460"/>
            <a:ext cx="1803252" cy="570507"/>
          </a:xfrm>
          <a:prstGeom prst="rect">
            <a:avLst/>
          </a:prstGeom>
          <a:noFill/>
        </p:spPr>
      </p:pic>
      <p:pic>
        <p:nvPicPr>
          <p:cNvPr id="16" name="Picture 2" descr="V:\Designer Resources\MS Resources\Colors and Logos\Logos\All Things SERVER\Windows Server 2008 R2 Enterprise\Logos and Logotypes\Vertical\WS08-R2-Ent_v_rgb.png"/>
          <p:cNvPicPr>
            <a:picLocks noChangeAspect="1" noChangeArrowheads="1"/>
          </p:cNvPicPr>
          <p:nvPr/>
        </p:nvPicPr>
        <p:blipFill>
          <a:blip r:embed="rId13" cstate="print"/>
          <a:srcRect/>
          <a:stretch>
            <a:fillRect/>
          </a:stretch>
        </p:blipFill>
        <p:spPr bwMode="auto">
          <a:xfrm>
            <a:off x="7495732" y="5575883"/>
            <a:ext cx="1414442" cy="569736"/>
          </a:xfrm>
          <a:prstGeom prst="rect">
            <a:avLst/>
          </a:prstGeom>
          <a:noFill/>
        </p:spPr>
      </p:pic>
      <p:pic>
        <p:nvPicPr>
          <p:cNvPr id="2050" name="Picture 2" descr="V:\Designer Resources\MS Resources\Colors and Logos\Logos\All Things SERVER\Windows Server 2008 R2 Foundation\Logos and Logotypes\Vertical\WS08R2-Found_v_rgb.png"/>
          <p:cNvPicPr>
            <a:picLocks noChangeAspect="1" noChangeArrowheads="1"/>
          </p:cNvPicPr>
          <p:nvPr/>
        </p:nvPicPr>
        <p:blipFill>
          <a:blip r:embed="rId14" cstate="print"/>
          <a:srcRect/>
          <a:stretch>
            <a:fillRect/>
          </a:stretch>
        </p:blipFill>
        <p:spPr bwMode="auto">
          <a:xfrm>
            <a:off x="213242" y="5529797"/>
            <a:ext cx="1679353" cy="647713"/>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384175" y="339725"/>
            <a:ext cx="8393113" cy="590931"/>
          </a:xfrm>
        </p:spPr>
        <p:txBody>
          <a:bodyPr/>
          <a:lstStyle/>
          <a:p>
            <a:r>
              <a:rPr lang="en-US" sz="3600" dirty="0" smtClean="0"/>
              <a:t>Choosing the right Virtualization Solution</a:t>
            </a:r>
            <a:endParaRPr lang="en-US" sz="3600" dirty="0"/>
          </a:p>
        </p:txBody>
      </p:sp>
      <p:grpSp>
        <p:nvGrpSpPr>
          <p:cNvPr id="39" name="Group 38"/>
          <p:cNvGrpSpPr/>
          <p:nvPr/>
        </p:nvGrpSpPr>
        <p:grpSpPr>
          <a:xfrm>
            <a:off x="18681" y="1267620"/>
            <a:ext cx="9089693" cy="4978801"/>
            <a:chOff x="0" y="1267620"/>
            <a:chExt cx="9144000" cy="5008547"/>
          </a:xfrm>
        </p:grpSpPr>
        <p:sp>
          <p:nvSpPr>
            <p:cNvPr id="40" name="Rectangle 39"/>
            <p:cNvSpPr/>
            <p:nvPr/>
          </p:nvSpPr>
          <p:spPr bwMode="auto">
            <a:xfrm>
              <a:off x="3114454" y="1267620"/>
              <a:ext cx="1285876" cy="4975763"/>
            </a:xfrm>
            <a:prstGeom prst="rect">
              <a:avLst/>
            </a:prstGeom>
            <a:gradFill flip="none" rotWithShape="1">
              <a:gsLst>
                <a:gs pos="0">
                  <a:srgbClr val="4A9894">
                    <a:alpha val="32000"/>
                  </a:srgbClr>
                </a:gs>
                <a:gs pos="18000">
                  <a:srgbClr val="4A9894">
                    <a:alpha val="20000"/>
                  </a:srgbClr>
                </a:gs>
                <a:gs pos="84000">
                  <a:srgbClr val="4A9894">
                    <a:alpha val="20000"/>
                  </a:srgbClr>
                </a:gs>
                <a:gs pos="100000">
                  <a:srgbClr val="92D050">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ysClr val="windowText" lastClr="000000"/>
                </a:solidFill>
                <a:effectLst/>
                <a:uLnTx/>
                <a:uFillTx/>
                <a:latin typeface="Arial" charset="0"/>
              </a:endParaRPr>
            </a:p>
          </p:txBody>
        </p:sp>
        <p:sp>
          <p:nvSpPr>
            <p:cNvPr id="41" name="Rectangle 40"/>
            <p:cNvSpPr/>
            <p:nvPr/>
          </p:nvSpPr>
          <p:spPr bwMode="auto">
            <a:xfrm>
              <a:off x="5591102" y="1267620"/>
              <a:ext cx="2428875" cy="4975763"/>
            </a:xfrm>
            <a:prstGeom prst="rect">
              <a:avLst/>
            </a:prstGeom>
            <a:gradFill flip="none" rotWithShape="1">
              <a:gsLst>
                <a:gs pos="0">
                  <a:srgbClr val="4BACC6">
                    <a:alpha val="32000"/>
                  </a:srgbClr>
                </a:gs>
                <a:gs pos="18000">
                  <a:srgbClr val="4BACC6">
                    <a:alpha val="20000"/>
                  </a:srgbClr>
                </a:gs>
                <a:gs pos="84000">
                  <a:srgbClr val="4BACC6">
                    <a:alpha val="20000"/>
                  </a:srgbClr>
                </a:gs>
                <a:gs pos="100000">
                  <a:srgbClr val="3E74B9">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ysClr val="windowText" lastClr="000000"/>
                </a:solidFill>
                <a:effectLst/>
                <a:uLnTx/>
                <a:uFillTx/>
                <a:latin typeface="Arial" charset="0"/>
              </a:endParaRPr>
            </a:p>
          </p:txBody>
        </p:sp>
        <p:sp>
          <p:nvSpPr>
            <p:cNvPr id="42" name="Rectangle 41"/>
            <p:cNvSpPr/>
            <p:nvPr/>
          </p:nvSpPr>
          <p:spPr bwMode="auto">
            <a:xfrm>
              <a:off x="8048625" y="1267620"/>
              <a:ext cx="1095375" cy="4975763"/>
            </a:xfrm>
            <a:prstGeom prst="rect">
              <a:avLst/>
            </a:prstGeom>
            <a:gradFill flip="none" rotWithShape="1">
              <a:gsLst>
                <a:gs pos="0">
                  <a:srgbClr val="3E74B9">
                    <a:alpha val="37000"/>
                  </a:srgbClr>
                </a:gs>
                <a:gs pos="18000">
                  <a:srgbClr val="3E74B9">
                    <a:alpha val="20000"/>
                  </a:srgbClr>
                </a:gs>
                <a:gs pos="84000">
                  <a:srgbClr val="3E74B9">
                    <a:alpha val="20000"/>
                  </a:srgbClr>
                </a:gs>
                <a:gs pos="100000">
                  <a:srgbClr val="3E74B9">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ysClr val="windowText" lastClr="000000"/>
                </a:solidFill>
                <a:effectLst/>
                <a:uLnTx/>
                <a:uFillTx/>
                <a:latin typeface="Arial" charset="0"/>
              </a:endParaRPr>
            </a:p>
          </p:txBody>
        </p:sp>
        <p:sp>
          <p:nvSpPr>
            <p:cNvPr id="43" name="Rectangle 42"/>
            <p:cNvSpPr/>
            <p:nvPr/>
          </p:nvSpPr>
          <p:spPr bwMode="auto">
            <a:xfrm>
              <a:off x="2128875" y="1267620"/>
              <a:ext cx="956930" cy="4975763"/>
            </a:xfrm>
            <a:prstGeom prst="rect">
              <a:avLst/>
            </a:prstGeom>
            <a:gradFill flip="none" rotWithShape="1">
              <a:gsLst>
                <a:gs pos="0">
                  <a:srgbClr val="F79747">
                    <a:alpha val="31765"/>
                  </a:srgbClr>
                </a:gs>
                <a:gs pos="18000">
                  <a:srgbClr val="F79646">
                    <a:alpha val="20000"/>
                  </a:srgbClr>
                </a:gs>
                <a:gs pos="84000">
                  <a:srgbClr val="F79646">
                    <a:alpha val="20000"/>
                  </a:srgbClr>
                </a:gs>
                <a:gs pos="100000">
                  <a:srgbClr val="F77D32">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ysClr val="windowText" lastClr="000000"/>
                </a:solidFill>
                <a:effectLst/>
                <a:uLnTx/>
                <a:uFillTx/>
                <a:latin typeface="Arial" charset="0"/>
              </a:endParaRPr>
            </a:p>
          </p:txBody>
        </p:sp>
        <p:sp>
          <p:nvSpPr>
            <p:cNvPr id="44" name="Rectangle 43"/>
            <p:cNvSpPr/>
            <p:nvPr/>
          </p:nvSpPr>
          <p:spPr bwMode="auto">
            <a:xfrm>
              <a:off x="985579" y="1267620"/>
              <a:ext cx="1114647" cy="4975763"/>
            </a:xfrm>
            <a:prstGeom prst="rect">
              <a:avLst/>
            </a:prstGeom>
            <a:gradFill flip="none" rotWithShape="1">
              <a:gsLst>
                <a:gs pos="0">
                  <a:srgbClr val="FFC000">
                    <a:alpha val="32000"/>
                  </a:srgbClr>
                </a:gs>
                <a:gs pos="18000">
                  <a:srgbClr val="FFC000">
                    <a:alpha val="20000"/>
                  </a:srgbClr>
                </a:gs>
                <a:gs pos="84000">
                  <a:srgbClr val="FFC000">
                    <a:alpha val="20000"/>
                  </a:srgbClr>
                </a:gs>
                <a:gs pos="100000">
                  <a:srgbClr val="9BBB59">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ysClr val="windowText" lastClr="000000"/>
                </a:solidFill>
                <a:effectLst/>
                <a:uLnTx/>
                <a:uFillTx/>
                <a:latin typeface="Arial" charset="0"/>
              </a:endParaRPr>
            </a:p>
          </p:txBody>
        </p:sp>
        <p:sp>
          <p:nvSpPr>
            <p:cNvPr id="45" name="Rectangle 44"/>
            <p:cNvSpPr/>
            <p:nvPr/>
          </p:nvSpPr>
          <p:spPr bwMode="auto">
            <a:xfrm>
              <a:off x="4428979" y="1267620"/>
              <a:ext cx="1133474" cy="4975763"/>
            </a:xfrm>
            <a:prstGeom prst="rect">
              <a:avLst/>
            </a:prstGeom>
            <a:gradFill flip="none" rotWithShape="1">
              <a:gsLst>
                <a:gs pos="0">
                  <a:srgbClr val="92D050">
                    <a:alpha val="21000"/>
                  </a:srgbClr>
                </a:gs>
                <a:gs pos="18000">
                  <a:srgbClr val="92D050">
                    <a:alpha val="20000"/>
                  </a:srgbClr>
                </a:gs>
                <a:gs pos="84000">
                  <a:srgbClr val="92D050">
                    <a:alpha val="20000"/>
                  </a:srgbClr>
                </a:gs>
                <a:gs pos="100000">
                  <a:srgbClr val="92D050">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ysClr val="windowText" lastClr="000000"/>
                </a:solidFill>
                <a:effectLst/>
                <a:uLnTx/>
                <a:uFillTx/>
                <a:latin typeface="Arial" charset="0"/>
              </a:endParaRPr>
            </a:p>
          </p:txBody>
        </p:sp>
        <p:sp>
          <p:nvSpPr>
            <p:cNvPr id="46" name="Rectangle 45"/>
            <p:cNvSpPr/>
            <p:nvPr/>
          </p:nvSpPr>
          <p:spPr bwMode="auto">
            <a:xfrm>
              <a:off x="0" y="1267620"/>
              <a:ext cx="956930" cy="4975763"/>
            </a:xfrm>
            <a:prstGeom prst="rect">
              <a:avLst/>
            </a:prstGeom>
            <a:gradFill flip="none" rotWithShape="1">
              <a:gsLst>
                <a:gs pos="0">
                  <a:srgbClr val="C0504D">
                    <a:alpha val="32000"/>
                  </a:srgbClr>
                </a:gs>
                <a:gs pos="18000">
                  <a:srgbClr val="C0504D">
                    <a:alpha val="20000"/>
                  </a:srgbClr>
                </a:gs>
                <a:gs pos="84000">
                  <a:srgbClr val="F77D32">
                    <a:alpha val="20000"/>
                  </a:srgbClr>
                </a:gs>
                <a:gs pos="100000">
                  <a:srgbClr val="F77D32">
                    <a:alpha val="0"/>
                  </a:srgbClr>
                </a:gs>
              </a:gsLst>
              <a:lin ang="540000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ysClr val="windowText" lastClr="000000"/>
                </a:solidFill>
                <a:effectLst/>
                <a:uLnTx/>
                <a:uFillTx/>
                <a:latin typeface="Arial" charset="0"/>
              </a:endParaRPr>
            </a:p>
          </p:txBody>
        </p:sp>
        <p:sp>
          <p:nvSpPr>
            <p:cNvPr id="47" name="Rectangle 46"/>
            <p:cNvSpPr/>
            <p:nvPr/>
          </p:nvSpPr>
          <p:spPr>
            <a:xfrm>
              <a:off x="3171825" y="1291296"/>
              <a:ext cx="1133644" cy="233397"/>
            </a:xfrm>
            <a:prstGeom prst="rect">
              <a:avLst/>
            </a:prstGeom>
          </p:spPr>
          <p:txBody>
            <a:bodyPr wrap="none" anchor="t" anchorCtr="0">
              <a:spAutoFit/>
            </a:bodyPr>
            <a:lstStyle/>
            <a:p>
              <a:pPr algn="ctr" defTabSz="914400">
                <a:lnSpc>
                  <a:spcPts val="1100"/>
                </a:lnSpc>
                <a:defRPr/>
              </a:pPr>
              <a:r>
                <a:rPr lang="en-US" sz="1000" b="1" kern="0" dirty="0" smtClean="0">
                  <a:solidFill>
                    <a:srgbClr val="4A9894"/>
                  </a:solidFill>
                  <a:latin typeface="Segoe UI" pitchFamily="34" charset="0"/>
                  <a:cs typeface="Segoe UI" pitchFamily="34" charset="0"/>
                </a:rPr>
                <a:t>Existing Servers</a:t>
              </a:r>
            </a:p>
          </p:txBody>
        </p:sp>
        <p:sp>
          <p:nvSpPr>
            <p:cNvPr id="48" name="Rectangle 47"/>
            <p:cNvSpPr/>
            <p:nvPr/>
          </p:nvSpPr>
          <p:spPr>
            <a:xfrm>
              <a:off x="33668" y="1291296"/>
              <a:ext cx="885179" cy="233397"/>
            </a:xfrm>
            <a:prstGeom prst="rect">
              <a:avLst/>
            </a:prstGeom>
          </p:spPr>
          <p:txBody>
            <a:bodyPr wrap="none" anchor="t" anchorCtr="0">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A0031D"/>
                  </a:solidFill>
                  <a:effectLst/>
                  <a:uLnTx/>
                  <a:uFillTx/>
                  <a:latin typeface="Segoe UI" pitchFamily="34" charset="0"/>
                  <a:cs typeface="Segoe UI" pitchFamily="34" charset="0"/>
                </a:rPr>
                <a:t>Initial Need</a:t>
              </a:r>
              <a:endParaRPr kumimoji="0" lang="en-US" sz="1000" b="1" i="0" u="none" strike="noStrike" kern="0" cap="none" spc="0" normalizeH="0" baseline="0" noProof="0" dirty="0">
                <a:ln>
                  <a:noFill/>
                </a:ln>
                <a:solidFill>
                  <a:srgbClr val="A0031D"/>
                </a:solidFill>
                <a:effectLst/>
                <a:uLnTx/>
                <a:uFillTx/>
                <a:latin typeface="Segoe UI" pitchFamily="34" charset="0"/>
                <a:cs typeface="Segoe UI" pitchFamily="34" charset="0"/>
              </a:endParaRPr>
            </a:p>
          </p:txBody>
        </p:sp>
        <p:sp>
          <p:nvSpPr>
            <p:cNvPr id="50" name="Rectangle 49"/>
            <p:cNvSpPr/>
            <p:nvPr/>
          </p:nvSpPr>
          <p:spPr>
            <a:xfrm>
              <a:off x="8045306" y="1291296"/>
              <a:ext cx="1098694" cy="374461"/>
            </a:xfrm>
            <a:prstGeom prst="rect">
              <a:avLst/>
            </a:prstGeom>
          </p:spPr>
          <p:txBody>
            <a:bodyPr wrap="square" anchor="t" anchorCtr="0">
              <a:spAutoFit/>
            </a:bodyPr>
            <a:lstStyle/>
            <a:p>
              <a:pPr algn="ctr" defTabSz="914400">
                <a:lnSpc>
                  <a:spcPts val="1100"/>
                </a:lnSpc>
                <a:defRPr/>
              </a:pPr>
              <a:r>
                <a:rPr lang="en-US" sz="1000" b="1" kern="0" dirty="0" smtClean="0">
                  <a:solidFill>
                    <a:srgbClr val="1F497D"/>
                  </a:solidFill>
                  <a:latin typeface="Segoe UI" pitchFamily="34" charset="0"/>
                  <a:cs typeface="Segoe UI" pitchFamily="34" charset="0"/>
                </a:rPr>
                <a:t>Recommended Solution</a:t>
              </a:r>
              <a:endParaRPr lang="en-US" sz="1000" b="1" kern="0" dirty="0">
                <a:solidFill>
                  <a:srgbClr val="1F497D"/>
                </a:solidFill>
                <a:latin typeface="Segoe UI" pitchFamily="34" charset="0"/>
                <a:cs typeface="Segoe UI" pitchFamily="34" charset="0"/>
              </a:endParaRPr>
            </a:p>
          </p:txBody>
        </p:sp>
        <p:sp>
          <p:nvSpPr>
            <p:cNvPr id="51" name="Rectangle 50"/>
            <p:cNvSpPr/>
            <p:nvPr/>
          </p:nvSpPr>
          <p:spPr>
            <a:xfrm>
              <a:off x="2112334" y="1291296"/>
              <a:ext cx="990600" cy="374461"/>
            </a:xfrm>
            <a:prstGeom prst="rect">
              <a:avLst/>
            </a:prstGeom>
          </p:spPr>
          <p:txBody>
            <a:bodyPr wrap="square" anchor="t" anchorCtr="0">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79646"/>
                  </a:solidFill>
                  <a:effectLst/>
                  <a:uLnTx/>
                  <a:uFillTx/>
                  <a:latin typeface="Segoe UI" pitchFamily="34" charset="0"/>
                  <a:cs typeface="Segoe UI" pitchFamily="34" charset="0"/>
                </a:rPr>
                <a:t>Virtualized Apps</a:t>
              </a:r>
            </a:p>
          </p:txBody>
        </p:sp>
        <p:sp>
          <p:nvSpPr>
            <p:cNvPr id="52" name="Rectangle 51"/>
            <p:cNvSpPr/>
            <p:nvPr/>
          </p:nvSpPr>
          <p:spPr>
            <a:xfrm>
              <a:off x="930350" y="1291296"/>
              <a:ext cx="1249324" cy="374461"/>
            </a:xfrm>
            <a:prstGeom prst="rect">
              <a:avLst/>
            </a:prstGeom>
          </p:spPr>
          <p:txBody>
            <a:bodyPr wrap="square" anchor="t" anchorCtr="0">
              <a:spAutoFit/>
            </a:bodyPr>
            <a:lstStyle/>
            <a:p>
              <a:pPr algn="ctr" defTabSz="914400">
                <a:lnSpc>
                  <a:spcPts val="1100"/>
                </a:lnSpc>
                <a:defRPr/>
              </a:pPr>
              <a:r>
                <a:rPr lang="en-US" sz="1000" b="1" kern="0" dirty="0" smtClean="0">
                  <a:solidFill>
                    <a:srgbClr val="E3A303"/>
                  </a:solidFill>
                  <a:latin typeface="Segoe UI" pitchFamily="34" charset="0"/>
                  <a:cs typeface="Segoe UI" pitchFamily="34" charset="0"/>
                </a:rPr>
                <a:t>Need for Desktop Connectivity</a:t>
              </a:r>
            </a:p>
          </p:txBody>
        </p:sp>
        <p:sp>
          <p:nvSpPr>
            <p:cNvPr id="53" name="Rectangle 52"/>
            <p:cNvSpPr/>
            <p:nvPr/>
          </p:nvSpPr>
          <p:spPr>
            <a:xfrm>
              <a:off x="4524375" y="1291296"/>
              <a:ext cx="963725" cy="233397"/>
            </a:xfrm>
            <a:prstGeom prst="rect">
              <a:avLst/>
            </a:prstGeom>
          </p:spPr>
          <p:txBody>
            <a:bodyPr wrap="none" anchor="t" anchorCtr="0">
              <a:spAutoFit/>
            </a:bodyPr>
            <a:lstStyle/>
            <a:p>
              <a:pPr lvl="0" algn="ctr" defTabSz="914400">
                <a:lnSpc>
                  <a:spcPts val="1100"/>
                </a:lnSpc>
                <a:defRPr/>
              </a:pPr>
              <a:r>
                <a:rPr lang="en-US" sz="1000" b="1" kern="0" dirty="0" smtClean="0">
                  <a:solidFill>
                    <a:srgbClr val="4D7E2B"/>
                  </a:solidFill>
                  <a:latin typeface="Segoe UI" pitchFamily="34" charset="0"/>
                  <a:cs typeface="Segoe UI" pitchFamily="34" charset="0"/>
                </a:rPr>
                <a:t>Virtual Hosts</a:t>
              </a:r>
            </a:p>
          </p:txBody>
        </p:sp>
        <p:sp>
          <p:nvSpPr>
            <p:cNvPr id="54" name="Rectangle 53"/>
            <p:cNvSpPr/>
            <p:nvPr/>
          </p:nvSpPr>
          <p:spPr>
            <a:xfrm>
              <a:off x="5867400" y="1291296"/>
              <a:ext cx="1828800" cy="233397"/>
            </a:xfrm>
            <a:prstGeom prst="rect">
              <a:avLst/>
            </a:prstGeom>
          </p:spPr>
          <p:txBody>
            <a:bodyPr wrap="square" anchor="t" anchorCtr="0">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4BACC6">
                      <a:lumMod val="75000"/>
                    </a:srgbClr>
                  </a:solidFill>
                  <a:effectLst/>
                  <a:uLnTx/>
                  <a:uFillTx/>
                  <a:latin typeface="Segoe UI" pitchFamily="34" charset="0"/>
                  <a:cs typeface="Segoe UI" pitchFamily="34" charset="0"/>
                </a:rPr>
                <a:t>Virtual Instances on Server</a:t>
              </a:r>
            </a:p>
          </p:txBody>
        </p:sp>
        <p:sp>
          <p:nvSpPr>
            <p:cNvPr id="55" name="Freeform 54"/>
            <p:cNvSpPr/>
            <p:nvPr/>
          </p:nvSpPr>
          <p:spPr>
            <a:xfrm>
              <a:off x="6324600" y="3600971"/>
              <a:ext cx="1838325" cy="322525"/>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56" name="Freeform 55"/>
            <p:cNvSpPr/>
            <p:nvPr/>
          </p:nvSpPr>
          <p:spPr bwMode="auto">
            <a:xfrm flipV="1">
              <a:off x="6400800" y="3934346"/>
              <a:ext cx="1752601" cy="133350"/>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57" name="Freeform 56"/>
            <p:cNvSpPr/>
            <p:nvPr/>
          </p:nvSpPr>
          <p:spPr>
            <a:xfrm flipV="1">
              <a:off x="6334125" y="4153417"/>
              <a:ext cx="1819276" cy="676275"/>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58" name="Freeform 57"/>
            <p:cNvSpPr/>
            <p:nvPr/>
          </p:nvSpPr>
          <p:spPr>
            <a:xfrm>
              <a:off x="6124576" y="1886471"/>
              <a:ext cx="2038349" cy="322525"/>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59" name="Freeform 58"/>
            <p:cNvSpPr/>
            <p:nvPr/>
          </p:nvSpPr>
          <p:spPr>
            <a:xfrm flipV="1">
              <a:off x="6124576" y="2475694"/>
              <a:ext cx="2028824" cy="477575"/>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0" name="Freeform 59"/>
            <p:cNvSpPr/>
            <p:nvPr/>
          </p:nvSpPr>
          <p:spPr>
            <a:xfrm>
              <a:off x="3752850" y="2419872"/>
              <a:ext cx="1924050" cy="1239358"/>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1" name="Freeform 60"/>
            <p:cNvSpPr/>
            <p:nvPr/>
          </p:nvSpPr>
          <p:spPr>
            <a:xfrm flipV="1">
              <a:off x="5002842" y="4848746"/>
              <a:ext cx="3150558" cy="171450"/>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2" name="Freeform 61"/>
            <p:cNvSpPr/>
            <p:nvPr/>
          </p:nvSpPr>
          <p:spPr bwMode="auto">
            <a:xfrm>
              <a:off x="6429375" y="2410346"/>
              <a:ext cx="1724025" cy="57149"/>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3" name="Freeform 62"/>
            <p:cNvSpPr/>
            <p:nvPr/>
          </p:nvSpPr>
          <p:spPr>
            <a:xfrm>
              <a:off x="5002842" y="4372496"/>
              <a:ext cx="3150558" cy="695325"/>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4" name="Freeform 63"/>
            <p:cNvSpPr/>
            <p:nvPr/>
          </p:nvSpPr>
          <p:spPr>
            <a:xfrm flipV="1">
              <a:off x="3752850" y="3753365"/>
              <a:ext cx="809625" cy="971555"/>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5" name="Freeform 64"/>
            <p:cNvSpPr/>
            <p:nvPr/>
          </p:nvSpPr>
          <p:spPr bwMode="auto">
            <a:xfrm>
              <a:off x="631974" y="4720936"/>
              <a:ext cx="404593" cy="0"/>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6" name="Freeform 65"/>
            <p:cNvSpPr/>
            <p:nvPr/>
          </p:nvSpPr>
          <p:spPr>
            <a:xfrm>
              <a:off x="1552353" y="3705746"/>
              <a:ext cx="1669312" cy="896458"/>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7" name="Freeform 66"/>
            <p:cNvSpPr/>
            <p:nvPr/>
          </p:nvSpPr>
          <p:spPr>
            <a:xfrm flipV="1">
              <a:off x="1552353" y="4848746"/>
              <a:ext cx="657447" cy="944304"/>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68" name="Freeform 67"/>
            <p:cNvSpPr/>
            <p:nvPr/>
          </p:nvSpPr>
          <p:spPr>
            <a:xfrm>
              <a:off x="2590800" y="5486921"/>
              <a:ext cx="5572126" cy="269359"/>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71" name="Freeform 70"/>
            <p:cNvSpPr/>
            <p:nvPr/>
          </p:nvSpPr>
          <p:spPr>
            <a:xfrm flipV="1">
              <a:off x="2590800" y="5791719"/>
              <a:ext cx="5572126" cy="264041"/>
            </a:xfrm>
            <a:custGeom>
              <a:avLst/>
              <a:gdLst>
                <a:gd name="connsiteX0" fmla="*/ 0 w 1669312"/>
                <a:gd name="connsiteY0" fmla="*/ 1031359 h 1031359"/>
                <a:gd name="connsiteX1" fmla="*/ 0 w 1669312"/>
                <a:gd name="connsiteY1" fmla="*/ 0 h 1031359"/>
                <a:gd name="connsiteX2" fmla="*/ 1669312 w 1669312"/>
                <a:gd name="connsiteY2" fmla="*/ 0 h 1031359"/>
              </a:gdLst>
              <a:ahLst/>
              <a:cxnLst>
                <a:cxn ang="0">
                  <a:pos x="connsiteX0" y="connsiteY0"/>
                </a:cxn>
                <a:cxn ang="0">
                  <a:pos x="connsiteX1" y="connsiteY1"/>
                </a:cxn>
                <a:cxn ang="0">
                  <a:pos x="connsiteX2" y="connsiteY2"/>
                </a:cxn>
              </a:cxnLst>
              <a:rect l="l" t="t" r="r" b="b"/>
              <a:pathLst>
                <a:path w="1669312" h="1031359">
                  <a:moveTo>
                    <a:pt x="0" y="1031359"/>
                  </a:moveTo>
                  <a:lnTo>
                    <a:pt x="0" y="0"/>
                  </a:lnTo>
                  <a:lnTo>
                    <a:pt x="16693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grpSp>
          <p:nvGrpSpPr>
            <p:cNvPr id="72" name="Group 198"/>
            <p:cNvGrpSpPr/>
            <p:nvPr/>
          </p:nvGrpSpPr>
          <p:grpSpPr>
            <a:xfrm>
              <a:off x="4572000" y="4616604"/>
              <a:ext cx="846350" cy="536942"/>
              <a:chOff x="4646428" y="4622732"/>
              <a:chExt cx="846350" cy="536942"/>
            </a:xfrm>
          </p:grpSpPr>
          <p:sp>
            <p:nvSpPr>
              <p:cNvPr id="134" name="Rounded Rectangle 133"/>
              <p:cNvSpPr/>
              <p:nvPr/>
            </p:nvSpPr>
            <p:spPr bwMode="auto">
              <a:xfrm>
                <a:off x="4646428" y="4622732"/>
                <a:ext cx="846350" cy="536942"/>
              </a:xfrm>
              <a:prstGeom prst="roundRect">
                <a:avLst>
                  <a:gd name="adj" fmla="val 10101"/>
                </a:avLst>
              </a:prstGeom>
              <a:gradFill>
                <a:gsLst>
                  <a:gs pos="40000">
                    <a:sysClr val="window" lastClr="FFFFFF"/>
                  </a:gs>
                  <a:gs pos="100000">
                    <a:srgbClr val="92D050"/>
                  </a:gs>
                </a:gsLst>
                <a:lin ang="6000000" scaled="0"/>
              </a:gradFill>
              <a:ln w="9525" cap="flat" cmpd="sng" algn="ctr">
                <a:gradFill flip="none" rotWithShape="1">
                  <a:gsLst>
                    <a:gs pos="0">
                      <a:srgbClr val="4D7E2B"/>
                    </a:gs>
                    <a:gs pos="100000">
                      <a:srgbClr val="4D7E2B">
                        <a:lumMod val="40000"/>
                        <a:lumOff val="60000"/>
                      </a:srgbClr>
                    </a:gs>
                  </a:gsLst>
                  <a:lin ang="13500000" scaled="1"/>
                  <a:tileRect/>
                </a:gradFill>
                <a:prstDash val="solid"/>
                <a:headEnd type="none" w="sm" len="sm"/>
                <a:tailEnd type="none" w="sm" len="sm"/>
              </a:ln>
              <a:effectLst>
                <a:innerShdw blurRad="2540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35" name="TextBox 134"/>
              <p:cNvSpPr txBox="1"/>
              <p:nvPr/>
            </p:nvSpPr>
            <p:spPr>
              <a:xfrm>
                <a:off x="4664517" y="4711999"/>
                <a:ext cx="810172" cy="38472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 of virtual</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hosts on one physical server</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73" name="Group 201"/>
            <p:cNvGrpSpPr/>
            <p:nvPr/>
          </p:nvGrpSpPr>
          <p:grpSpPr>
            <a:xfrm>
              <a:off x="8175157" y="3999437"/>
              <a:ext cx="845288" cy="474921"/>
              <a:chOff x="7072422" y="4114800"/>
              <a:chExt cx="845288" cy="474921"/>
            </a:xfrm>
          </p:grpSpPr>
          <p:sp>
            <p:nvSpPr>
              <p:cNvPr id="132" name="Rounded Rectangle 131"/>
              <p:cNvSpPr/>
              <p:nvPr/>
            </p:nvSpPr>
            <p:spPr bwMode="auto">
              <a:xfrm>
                <a:off x="7072422" y="4114800"/>
                <a:ext cx="845288" cy="474921"/>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33" name="Rectangle 132"/>
              <p:cNvSpPr/>
              <p:nvPr/>
            </p:nvSpPr>
            <p:spPr>
              <a:xfrm>
                <a:off x="7304035" y="4306689"/>
                <a:ext cx="382063" cy="128240"/>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WS DC</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74" name="Group 204"/>
            <p:cNvGrpSpPr/>
            <p:nvPr/>
          </p:nvGrpSpPr>
          <p:grpSpPr>
            <a:xfrm>
              <a:off x="5715000" y="2153171"/>
              <a:ext cx="824266" cy="529846"/>
              <a:chOff x="5555269" y="2266518"/>
              <a:chExt cx="824266" cy="529846"/>
            </a:xfrm>
          </p:grpSpPr>
          <p:sp>
            <p:nvSpPr>
              <p:cNvPr id="130" name="Rounded Rectangle 129"/>
              <p:cNvSpPr/>
              <p:nvPr/>
            </p:nvSpPr>
            <p:spPr bwMode="auto">
              <a:xfrm>
                <a:off x="5558935" y="2266518"/>
                <a:ext cx="816935" cy="529846"/>
              </a:xfrm>
              <a:prstGeom prst="roundRect">
                <a:avLst>
                  <a:gd name="adj" fmla="val 10101"/>
                </a:avLst>
              </a:prstGeom>
              <a:gradFill>
                <a:gsLst>
                  <a:gs pos="40000">
                    <a:sysClr val="window" lastClr="FFFFFF"/>
                  </a:gs>
                  <a:gs pos="100000">
                    <a:srgbClr val="92D050"/>
                  </a:gs>
                </a:gsLst>
                <a:lin ang="6000000" scaled="0"/>
              </a:gradFill>
              <a:ln w="9525" cap="flat" cmpd="sng" algn="ctr">
                <a:gradFill flip="none" rotWithShape="1">
                  <a:gsLst>
                    <a:gs pos="0">
                      <a:srgbClr val="4D7E2B"/>
                    </a:gs>
                    <a:gs pos="100000">
                      <a:srgbClr val="4D7E2B">
                        <a:lumMod val="40000"/>
                        <a:lumOff val="60000"/>
                      </a:srgbClr>
                    </a:gs>
                  </a:gsLst>
                  <a:lin ang="13500000" scaled="1"/>
                  <a:tileRect/>
                </a:gradFill>
                <a:prstDash val="solid"/>
                <a:headEnd type="none" w="sm" len="sm"/>
                <a:tailEnd type="none" w="sm" len="sm"/>
              </a:ln>
              <a:effectLst>
                <a:innerShdw blurRad="2540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31" name="TextBox 130"/>
              <p:cNvSpPr txBox="1"/>
              <p:nvPr/>
            </p:nvSpPr>
            <p:spPr>
              <a:xfrm>
                <a:off x="5555269" y="2339081"/>
                <a:ext cx="824266" cy="38472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 of virtual</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hosts on one physical server</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75" name="Group 207"/>
            <p:cNvGrpSpPr/>
            <p:nvPr/>
          </p:nvGrpSpPr>
          <p:grpSpPr>
            <a:xfrm>
              <a:off x="8175157" y="2685779"/>
              <a:ext cx="845288" cy="609600"/>
              <a:chOff x="7072422" y="2438400"/>
              <a:chExt cx="845288" cy="609600"/>
            </a:xfrm>
          </p:grpSpPr>
          <p:sp>
            <p:nvSpPr>
              <p:cNvPr id="128" name="Rounded Rectangle 127"/>
              <p:cNvSpPr/>
              <p:nvPr/>
            </p:nvSpPr>
            <p:spPr bwMode="auto">
              <a:xfrm>
                <a:off x="7072422" y="2438400"/>
                <a:ext cx="845288" cy="609600"/>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29" name="Rectangle 128"/>
              <p:cNvSpPr/>
              <p:nvPr/>
            </p:nvSpPr>
            <p:spPr>
              <a:xfrm>
                <a:off x="7086579" y="2492036"/>
                <a:ext cx="816975" cy="51296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2nd Copy of </a:t>
                </a:r>
                <a:b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b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WS Standard </a:t>
                </a:r>
                <a:b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b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in SBS/EBS </a:t>
                </a:r>
                <a:b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b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Premium Edition</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76" name="Group 210"/>
            <p:cNvGrpSpPr/>
            <p:nvPr/>
          </p:nvGrpSpPr>
          <p:grpSpPr>
            <a:xfrm>
              <a:off x="8175157" y="1649675"/>
              <a:ext cx="845288" cy="474921"/>
              <a:chOff x="7065334" y="1513366"/>
              <a:chExt cx="845288" cy="474921"/>
            </a:xfrm>
          </p:grpSpPr>
          <p:sp>
            <p:nvSpPr>
              <p:cNvPr id="126" name="Rounded Rectangle 125"/>
              <p:cNvSpPr/>
              <p:nvPr/>
            </p:nvSpPr>
            <p:spPr bwMode="auto">
              <a:xfrm>
                <a:off x="7065334" y="1513366"/>
                <a:ext cx="845288" cy="474921"/>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27" name="Rectangle 126"/>
              <p:cNvSpPr/>
              <p:nvPr/>
            </p:nvSpPr>
            <p:spPr>
              <a:xfrm>
                <a:off x="7123627" y="1558466"/>
                <a:ext cx="728702" cy="38472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Virtualize SBS/EBS on one physical server</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sp>
          <p:nvSpPr>
            <p:cNvPr id="77" name="Rounded Rectangle 76"/>
            <p:cNvSpPr/>
            <p:nvPr/>
          </p:nvSpPr>
          <p:spPr bwMode="auto">
            <a:xfrm>
              <a:off x="66675" y="4267720"/>
              <a:ext cx="808069" cy="904875"/>
            </a:xfrm>
            <a:prstGeom prst="roundRect">
              <a:avLst>
                <a:gd name="adj" fmla="val 10101"/>
              </a:avLst>
            </a:prstGeom>
            <a:gradFill>
              <a:gsLst>
                <a:gs pos="40000">
                  <a:sysClr val="window" lastClr="FFFFFF"/>
                </a:gs>
                <a:gs pos="100000">
                  <a:srgbClr val="CF6C3F"/>
                </a:gs>
              </a:gsLst>
              <a:lin ang="6000000" scaled="0"/>
            </a:gradFill>
            <a:ln w="9525" cap="flat" cmpd="sng" algn="ctr">
              <a:gradFill flip="none" rotWithShape="1">
                <a:gsLst>
                  <a:gs pos="0">
                    <a:srgbClr val="C0504D"/>
                  </a:gs>
                  <a:gs pos="100000">
                    <a:srgbClr val="C0504D">
                      <a:lumMod val="60000"/>
                      <a:lumOff val="40000"/>
                    </a:srgbClr>
                  </a:gs>
                </a:gsLst>
                <a:lin ang="13500000" scaled="1"/>
                <a:tileRect/>
              </a:gradFill>
              <a:prstDash val="solid"/>
              <a:headEnd type="none" w="sm" len="sm"/>
              <a:tailEnd type="none" w="sm" len="sm"/>
            </a:ln>
            <a:effectLst>
              <a:innerShdw blurRad="254000">
                <a:srgbClr val="C0504D"/>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78" name="Rectangle 77"/>
            <p:cNvSpPr/>
            <p:nvPr/>
          </p:nvSpPr>
          <p:spPr>
            <a:xfrm>
              <a:off x="112745" y="4339529"/>
              <a:ext cx="737042" cy="769441"/>
            </a:xfrm>
            <a:prstGeom prst="rect">
              <a:avLst/>
            </a:prstGeom>
            <a:noFill/>
            <a:ln w="9525" cap="flat" cmpd="sng" algn="ctr">
              <a:noFill/>
              <a:prstDash val="solid"/>
            </a:ln>
            <a:effectLst/>
          </p:spPr>
          <p:txBody>
            <a:bodyPr wrap="square" lIns="0" tIns="0" rIns="0" bIns="0" rtlCol="0" anchor="ctr">
              <a:spAutoFit/>
            </a:bodyPr>
            <a:lstStyle/>
            <a:p>
              <a:pPr algn="ctr" defTabSz="914400">
                <a:lnSpc>
                  <a:spcPts val="1000"/>
                </a:lnSpc>
                <a:defRPr/>
              </a:pPr>
              <a:r>
                <a:rPr lang="en-US" sz="800" kern="0" dirty="0" smtClean="0">
                  <a:solidFill>
                    <a:sysClr val="windowText" lastClr="000000"/>
                  </a:solidFill>
                  <a:latin typeface="Segoe UI" pitchFamily="34" charset="0"/>
                  <a:cs typeface="Segoe UI" pitchFamily="34" charset="0"/>
                </a:rPr>
                <a:t>Need Server Consolidation, App </a:t>
              </a:r>
              <a:r>
                <a:rPr lang="en-US" sz="800" kern="0" dirty="0" err="1" smtClean="0">
                  <a:solidFill>
                    <a:sysClr val="windowText" lastClr="000000"/>
                  </a:solidFill>
                  <a:latin typeface="Segoe UI" pitchFamily="34" charset="0"/>
                  <a:cs typeface="Segoe UI" pitchFamily="34" charset="0"/>
                </a:rPr>
                <a:t>Compat</a:t>
              </a:r>
              <a:r>
                <a:rPr lang="en-US" sz="800" kern="0" dirty="0" smtClean="0">
                  <a:solidFill>
                    <a:sysClr val="windowText" lastClr="000000"/>
                  </a:solidFill>
                  <a:latin typeface="Segoe UI" pitchFamily="34" charset="0"/>
                  <a:cs typeface="Segoe UI" pitchFamily="34" charset="0"/>
                </a:rPr>
                <a:t>, DR, remote </a:t>
              </a:r>
              <a:br>
                <a:rPr lang="en-US" sz="800" kern="0" dirty="0" smtClean="0">
                  <a:solidFill>
                    <a:sysClr val="windowText" lastClr="000000"/>
                  </a:solidFill>
                  <a:latin typeface="Segoe UI" pitchFamily="34" charset="0"/>
                  <a:cs typeface="Segoe UI" pitchFamily="34" charset="0"/>
                </a:rPr>
              </a:br>
              <a:r>
                <a:rPr lang="en-US" sz="800" kern="0" dirty="0" smtClean="0">
                  <a:solidFill>
                    <a:sysClr val="windowText" lastClr="000000"/>
                  </a:solidFill>
                  <a:latin typeface="Segoe UI" pitchFamily="34" charset="0"/>
                  <a:cs typeface="Segoe UI" pitchFamily="34" charset="0"/>
                </a:rPr>
                <a:t>app or desktop connectivity</a:t>
              </a:r>
            </a:p>
          </p:txBody>
        </p:sp>
        <p:grpSp>
          <p:nvGrpSpPr>
            <p:cNvPr id="79" name="Group 215"/>
            <p:cNvGrpSpPr/>
            <p:nvPr/>
          </p:nvGrpSpPr>
          <p:grpSpPr>
            <a:xfrm>
              <a:off x="1038452" y="4471070"/>
              <a:ext cx="994144" cy="499730"/>
              <a:chOff x="1038452" y="4572000"/>
              <a:chExt cx="994144" cy="499730"/>
            </a:xfrm>
          </p:grpSpPr>
          <p:sp>
            <p:nvSpPr>
              <p:cNvPr id="124" name="Rounded Rectangle 123"/>
              <p:cNvSpPr/>
              <p:nvPr/>
            </p:nvSpPr>
            <p:spPr bwMode="auto">
              <a:xfrm>
                <a:off x="1038452" y="4572000"/>
                <a:ext cx="994144" cy="499730"/>
              </a:xfrm>
              <a:prstGeom prst="roundRect">
                <a:avLst>
                  <a:gd name="adj" fmla="val 10101"/>
                </a:avLst>
              </a:prstGeom>
              <a:gradFill>
                <a:gsLst>
                  <a:gs pos="40000">
                    <a:sysClr val="window" lastClr="FFFFFF"/>
                  </a:gs>
                  <a:gs pos="100000">
                    <a:srgbClr val="FFD85B"/>
                  </a:gs>
                </a:gsLst>
                <a:lin ang="6000000" scaled="0"/>
              </a:gradFill>
              <a:ln w="9525" cap="flat" cmpd="sng" algn="ctr">
                <a:gradFill flip="none" rotWithShape="1">
                  <a:gsLst>
                    <a:gs pos="0">
                      <a:srgbClr val="FFC000"/>
                    </a:gs>
                    <a:gs pos="100000">
                      <a:srgbClr val="FCF7B6"/>
                    </a:gs>
                  </a:gsLst>
                  <a:lin ang="13500000" scaled="1"/>
                  <a:tileRect/>
                </a:gradFill>
                <a:prstDash val="solid"/>
                <a:headEnd type="none" w="sm" len="sm"/>
                <a:tailEnd type="none" w="sm" len="sm"/>
              </a:ln>
              <a:effectLst>
                <a:innerShdw blurRad="254000">
                  <a:srgbClr val="F1B641"/>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25" name="TextBox 124"/>
              <p:cNvSpPr txBox="1"/>
              <p:nvPr/>
            </p:nvSpPr>
            <p:spPr>
              <a:xfrm>
                <a:off x="1118196" y="4650669"/>
                <a:ext cx="860118" cy="379784"/>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Users need Secure, Remote Access to Apps/Data ?</a:t>
                </a:r>
              </a:p>
            </p:txBody>
          </p:sp>
        </p:grpSp>
        <p:sp>
          <p:nvSpPr>
            <p:cNvPr id="80" name="TextBox 79"/>
            <p:cNvSpPr txBox="1"/>
            <p:nvPr/>
          </p:nvSpPr>
          <p:spPr>
            <a:xfrm>
              <a:off x="1348565" y="5138996"/>
              <a:ext cx="420884" cy="154851"/>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Yes</a:t>
              </a:r>
            </a:p>
          </p:txBody>
        </p:sp>
        <p:sp>
          <p:nvSpPr>
            <p:cNvPr id="81" name="TextBox 80"/>
            <p:cNvSpPr txBox="1"/>
            <p:nvPr/>
          </p:nvSpPr>
          <p:spPr>
            <a:xfrm>
              <a:off x="1339701" y="4134371"/>
              <a:ext cx="425015" cy="165173"/>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No</a:t>
              </a:r>
            </a:p>
          </p:txBody>
        </p:sp>
        <p:sp>
          <p:nvSpPr>
            <p:cNvPr id="82" name="TextBox 81"/>
            <p:cNvSpPr txBox="1"/>
            <p:nvPr/>
          </p:nvSpPr>
          <p:spPr>
            <a:xfrm>
              <a:off x="3200400" y="5918703"/>
              <a:ext cx="755478" cy="29341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 1-2 Centralized Apps</a:t>
              </a:r>
            </a:p>
          </p:txBody>
        </p:sp>
        <p:sp>
          <p:nvSpPr>
            <p:cNvPr id="83" name="TextBox 82"/>
            <p:cNvSpPr txBox="1"/>
            <p:nvPr/>
          </p:nvSpPr>
          <p:spPr>
            <a:xfrm>
              <a:off x="3200400" y="5345154"/>
              <a:ext cx="735163" cy="29341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Full Desktop</a:t>
              </a:r>
            </a:p>
            <a:p>
              <a:pPr algn="ctr" defTabSz="914400">
                <a:lnSpc>
                  <a:spcPts val="950"/>
                </a:lnSpc>
                <a:defRPr/>
              </a:pPr>
              <a:r>
                <a:rPr lang="en-US" sz="750" kern="0" dirty="0" smtClean="0">
                  <a:solidFill>
                    <a:sysClr val="windowText" lastClr="000000"/>
                  </a:solidFill>
                  <a:latin typeface="Segoe UI" pitchFamily="34" charset="0"/>
                  <a:cs typeface="Segoe UI" pitchFamily="34" charset="0"/>
                </a:rPr>
                <a:t>Virtualized</a:t>
              </a:r>
            </a:p>
          </p:txBody>
        </p:sp>
        <p:sp>
          <p:nvSpPr>
            <p:cNvPr id="84" name="TextBox 83"/>
            <p:cNvSpPr txBox="1"/>
            <p:nvPr/>
          </p:nvSpPr>
          <p:spPr>
            <a:xfrm>
              <a:off x="3352800" y="4115780"/>
              <a:ext cx="796693" cy="29341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Windows Server</a:t>
              </a:r>
            </a:p>
            <a:p>
              <a:pPr algn="ctr" defTabSz="914400">
                <a:lnSpc>
                  <a:spcPts val="950"/>
                </a:lnSpc>
                <a:defRPr/>
              </a:pPr>
              <a:r>
                <a:rPr lang="en-US" sz="750" kern="0" dirty="0" smtClean="0">
                  <a:solidFill>
                    <a:sysClr val="windowText" lastClr="000000"/>
                  </a:solidFill>
                  <a:latin typeface="Segoe UI" pitchFamily="34" charset="0"/>
                  <a:cs typeface="Segoe UI" pitchFamily="34" charset="0"/>
                </a:rPr>
                <a:t>Enterprise Edition</a:t>
              </a:r>
            </a:p>
          </p:txBody>
        </p:sp>
        <p:sp>
          <p:nvSpPr>
            <p:cNvPr id="85" name="TextBox 84"/>
            <p:cNvSpPr txBox="1"/>
            <p:nvPr/>
          </p:nvSpPr>
          <p:spPr>
            <a:xfrm>
              <a:off x="6686550" y="2257946"/>
              <a:ext cx="1038226" cy="29341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Up to 4 for App </a:t>
              </a:r>
              <a:r>
                <a:rPr lang="en-US" sz="750" kern="0" dirty="0" err="1" smtClean="0">
                  <a:solidFill>
                    <a:sysClr val="windowText" lastClr="000000"/>
                  </a:solidFill>
                  <a:latin typeface="Segoe UI" pitchFamily="34" charset="0"/>
                  <a:cs typeface="Segoe UI" pitchFamily="34" charset="0"/>
                </a:rPr>
                <a:t>Compat</a:t>
              </a:r>
              <a:r>
                <a:rPr lang="en-US" sz="750" kern="0" dirty="0" smtClean="0">
                  <a:solidFill>
                    <a:sysClr val="windowText" lastClr="000000"/>
                  </a:solidFill>
                  <a:latin typeface="Segoe UI" pitchFamily="34" charset="0"/>
                  <a:cs typeface="Segoe UI" pitchFamily="34" charset="0"/>
                </a:rPr>
                <a:t>/Centralization</a:t>
              </a:r>
            </a:p>
          </p:txBody>
        </p:sp>
        <p:grpSp>
          <p:nvGrpSpPr>
            <p:cNvPr id="86" name="Group 224"/>
            <p:cNvGrpSpPr/>
            <p:nvPr/>
          </p:nvGrpSpPr>
          <p:grpSpPr>
            <a:xfrm>
              <a:off x="8175157" y="3405185"/>
              <a:ext cx="845288" cy="474921"/>
              <a:chOff x="7072422" y="3182679"/>
              <a:chExt cx="845288" cy="474921"/>
            </a:xfrm>
          </p:grpSpPr>
          <p:sp>
            <p:nvSpPr>
              <p:cNvPr id="122" name="Rounded Rectangle 121"/>
              <p:cNvSpPr/>
              <p:nvPr/>
            </p:nvSpPr>
            <p:spPr bwMode="auto">
              <a:xfrm>
                <a:off x="7072422" y="3182679"/>
                <a:ext cx="845288" cy="474921"/>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23" name="Rectangle 122"/>
              <p:cNvSpPr/>
              <p:nvPr/>
            </p:nvSpPr>
            <p:spPr>
              <a:xfrm>
                <a:off x="7210570" y="3293021"/>
                <a:ext cx="590258" cy="256480"/>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WS</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Standard</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87" name="Group 227"/>
            <p:cNvGrpSpPr/>
            <p:nvPr/>
          </p:nvGrpSpPr>
          <p:grpSpPr>
            <a:xfrm>
              <a:off x="5715000" y="3680049"/>
              <a:ext cx="836431" cy="520997"/>
              <a:chOff x="5564368" y="3413050"/>
              <a:chExt cx="836431" cy="520997"/>
            </a:xfrm>
          </p:grpSpPr>
          <p:sp>
            <p:nvSpPr>
              <p:cNvPr id="120" name="Rounded Rectangle 119"/>
              <p:cNvSpPr/>
              <p:nvPr/>
            </p:nvSpPr>
            <p:spPr bwMode="auto">
              <a:xfrm>
                <a:off x="5564368" y="3413050"/>
                <a:ext cx="836431" cy="520997"/>
              </a:xfrm>
              <a:prstGeom prst="roundRect">
                <a:avLst>
                  <a:gd name="adj" fmla="val 10101"/>
                </a:avLst>
              </a:prstGeom>
              <a:gradFill>
                <a:gsLst>
                  <a:gs pos="40000">
                    <a:sysClr val="window" lastClr="FFFFFF"/>
                  </a:gs>
                  <a:gs pos="100000">
                    <a:srgbClr val="92D050"/>
                  </a:gs>
                </a:gsLst>
                <a:lin ang="6000000" scaled="0"/>
              </a:gradFill>
              <a:ln w="9525" cap="flat" cmpd="sng" algn="ctr">
                <a:gradFill flip="none" rotWithShape="1">
                  <a:gsLst>
                    <a:gs pos="0">
                      <a:srgbClr val="4D7E2B"/>
                    </a:gs>
                    <a:gs pos="100000">
                      <a:srgbClr val="4D7E2B">
                        <a:lumMod val="40000"/>
                        <a:lumOff val="60000"/>
                      </a:srgbClr>
                    </a:gs>
                  </a:gsLst>
                  <a:lin ang="13500000" scaled="1"/>
                  <a:tileRect/>
                </a:gradFill>
                <a:prstDash val="solid"/>
                <a:headEnd type="none" w="sm" len="sm"/>
                <a:tailEnd type="none" w="sm" len="sm"/>
              </a:ln>
              <a:effectLst>
                <a:innerShdw blurRad="254000">
                  <a:srgbClr val="4D7E2B"/>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21" name="TextBox 120"/>
              <p:cNvSpPr txBox="1"/>
              <p:nvPr/>
            </p:nvSpPr>
            <p:spPr>
              <a:xfrm>
                <a:off x="5584269" y="3481188"/>
                <a:ext cx="796628" cy="38472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 of virtual</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hosts on one physical server</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88" name="Group 230"/>
            <p:cNvGrpSpPr/>
            <p:nvPr/>
          </p:nvGrpSpPr>
          <p:grpSpPr>
            <a:xfrm>
              <a:off x="3235837" y="3506180"/>
              <a:ext cx="1017186" cy="398707"/>
              <a:chOff x="3235837" y="3352800"/>
              <a:chExt cx="1017186" cy="398707"/>
            </a:xfrm>
          </p:grpSpPr>
          <p:sp>
            <p:nvSpPr>
              <p:cNvPr id="118" name="Rounded Rectangle 117"/>
              <p:cNvSpPr/>
              <p:nvPr/>
            </p:nvSpPr>
            <p:spPr bwMode="auto">
              <a:xfrm>
                <a:off x="3235837" y="3352800"/>
                <a:ext cx="1017186" cy="398707"/>
              </a:xfrm>
              <a:prstGeom prst="roundRect">
                <a:avLst>
                  <a:gd name="adj" fmla="val 10101"/>
                </a:avLst>
              </a:prstGeom>
              <a:gradFill>
                <a:gsLst>
                  <a:gs pos="40000">
                    <a:sysClr val="window" lastClr="FFFFFF"/>
                  </a:gs>
                  <a:gs pos="100000">
                    <a:srgbClr val="4A9894"/>
                  </a:gs>
                </a:gsLst>
                <a:lin ang="6000000" scaled="0"/>
              </a:gradFill>
              <a:ln w="9525" cap="flat" cmpd="sng" algn="ctr">
                <a:gradFill flip="none" rotWithShape="1">
                  <a:gsLst>
                    <a:gs pos="0">
                      <a:srgbClr val="4A9894"/>
                    </a:gs>
                    <a:gs pos="100000">
                      <a:srgbClr val="7CCE8A"/>
                    </a:gs>
                  </a:gsLst>
                  <a:lin ang="13500000" scaled="1"/>
                  <a:tileRect/>
                </a:gradFill>
                <a:prstDash val="solid"/>
                <a:headEnd type="none" w="sm" len="sm"/>
                <a:tailEnd type="none" w="sm" len="sm"/>
              </a:ln>
              <a:effectLst>
                <a:innerShdw blurRad="254000">
                  <a:srgbClr val="4BB99C"/>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19" name="TextBox 118"/>
              <p:cNvSpPr txBox="1"/>
              <p:nvPr/>
            </p:nvSpPr>
            <p:spPr>
              <a:xfrm>
                <a:off x="3294322" y="3426092"/>
                <a:ext cx="905538" cy="256480"/>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Which Server do they have or need?</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89" name="Group 233"/>
            <p:cNvGrpSpPr/>
            <p:nvPr/>
          </p:nvGrpSpPr>
          <p:grpSpPr>
            <a:xfrm>
              <a:off x="8175157" y="4650839"/>
              <a:ext cx="845288" cy="474921"/>
              <a:chOff x="7072422" y="4648200"/>
              <a:chExt cx="845288" cy="474921"/>
            </a:xfrm>
          </p:grpSpPr>
          <p:sp>
            <p:nvSpPr>
              <p:cNvPr id="116" name="Rounded Rectangle 115"/>
              <p:cNvSpPr/>
              <p:nvPr/>
            </p:nvSpPr>
            <p:spPr bwMode="auto">
              <a:xfrm>
                <a:off x="7072422" y="4648200"/>
                <a:ext cx="845288" cy="474921"/>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17" name="Rectangle 116"/>
              <p:cNvSpPr/>
              <p:nvPr/>
            </p:nvSpPr>
            <p:spPr>
              <a:xfrm>
                <a:off x="7148893" y="4696535"/>
                <a:ext cx="692348" cy="38472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WS EE</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(R2 for Live Migration)</a:t>
                </a:r>
              </a:p>
            </p:txBody>
          </p:sp>
        </p:grpSp>
        <p:grpSp>
          <p:nvGrpSpPr>
            <p:cNvPr id="90" name="Group 236"/>
            <p:cNvGrpSpPr/>
            <p:nvPr/>
          </p:nvGrpSpPr>
          <p:grpSpPr>
            <a:xfrm>
              <a:off x="8175157" y="5801246"/>
              <a:ext cx="845288" cy="474921"/>
              <a:chOff x="7072422" y="5791200"/>
              <a:chExt cx="845288" cy="474921"/>
            </a:xfrm>
          </p:grpSpPr>
          <p:sp>
            <p:nvSpPr>
              <p:cNvPr id="114" name="Rounded Rectangle 113"/>
              <p:cNvSpPr/>
              <p:nvPr/>
            </p:nvSpPr>
            <p:spPr bwMode="auto">
              <a:xfrm>
                <a:off x="7072422" y="5791200"/>
                <a:ext cx="845288" cy="474921"/>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15" name="Rectangle 114"/>
              <p:cNvSpPr/>
              <p:nvPr/>
            </p:nvSpPr>
            <p:spPr>
              <a:xfrm>
                <a:off x="7141584" y="5905736"/>
                <a:ext cx="728232" cy="256480"/>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TS or RDS CALs</a:t>
                </a:r>
                <a:b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b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(WS 2008 R2)</a:t>
                </a:r>
              </a:p>
            </p:txBody>
          </p:sp>
        </p:grpSp>
        <p:grpSp>
          <p:nvGrpSpPr>
            <p:cNvPr id="91" name="Group 239"/>
            <p:cNvGrpSpPr/>
            <p:nvPr/>
          </p:nvGrpSpPr>
          <p:grpSpPr>
            <a:xfrm>
              <a:off x="8175157" y="5226041"/>
              <a:ext cx="845288" cy="474921"/>
              <a:chOff x="7072422" y="5257800"/>
              <a:chExt cx="845288" cy="474921"/>
            </a:xfrm>
          </p:grpSpPr>
          <p:sp>
            <p:nvSpPr>
              <p:cNvPr id="112" name="Rounded Rectangle 111"/>
              <p:cNvSpPr/>
              <p:nvPr/>
            </p:nvSpPr>
            <p:spPr bwMode="auto">
              <a:xfrm>
                <a:off x="7072422" y="5257800"/>
                <a:ext cx="845288" cy="474921"/>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13" name="Rectangle 112"/>
              <p:cNvSpPr/>
              <p:nvPr/>
            </p:nvSpPr>
            <p:spPr>
              <a:xfrm>
                <a:off x="7240237" y="5448123"/>
                <a:ext cx="544565" cy="128240"/>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VDI CALs</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92" name="Group 242"/>
            <p:cNvGrpSpPr/>
            <p:nvPr/>
          </p:nvGrpSpPr>
          <p:grpSpPr>
            <a:xfrm>
              <a:off x="2223818" y="5559136"/>
              <a:ext cx="771017" cy="425716"/>
              <a:chOff x="2223818" y="5539565"/>
              <a:chExt cx="771017" cy="425716"/>
            </a:xfrm>
          </p:grpSpPr>
          <p:sp>
            <p:nvSpPr>
              <p:cNvPr id="110" name="Rounded Rectangle 109"/>
              <p:cNvSpPr/>
              <p:nvPr/>
            </p:nvSpPr>
            <p:spPr bwMode="auto">
              <a:xfrm>
                <a:off x="2223818" y="5539565"/>
                <a:ext cx="763775" cy="425716"/>
              </a:xfrm>
              <a:prstGeom prst="roundRect">
                <a:avLst>
                  <a:gd name="adj" fmla="val 10101"/>
                </a:avLst>
              </a:prstGeom>
              <a:gradFill>
                <a:gsLst>
                  <a:gs pos="40000">
                    <a:sysClr val="window" lastClr="FFFFFF"/>
                  </a:gs>
                  <a:gs pos="100000">
                    <a:srgbClr val="FFC081"/>
                  </a:gs>
                </a:gsLst>
                <a:lin ang="6000000" scaled="0"/>
              </a:gradFill>
              <a:ln w="9525" cap="flat" cmpd="sng" algn="ctr">
                <a:gradFill flip="none" rotWithShape="1">
                  <a:gsLst>
                    <a:gs pos="0">
                      <a:srgbClr val="F77D32"/>
                    </a:gs>
                    <a:gs pos="100000">
                      <a:srgbClr val="FFB42D">
                        <a:lumMod val="60000"/>
                        <a:lumOff val="40000"/>
                      </a:srgbClr>
                    </a:gs>
                  </a:gsLst>
                  <a:lin ang="13500000" scaled="1"/>
                  <a:tileRect/>
                </a:gradFill>
                <a:prstDash val="solid"/>
                <a:headEnd type="none" w="sm" len="sm"/>
                <a:tailEnd type="none" w="sm" len="sm"/>
              </a:ln>
              <a:effectLst>
                <a:innerShdw blurRad="254000">
                  <a:srgbClr val="F77D32"/>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11" name="TextBox 110"/>
              <p:cNvSpPr txBox="1"/>
              <p:nvPr/>
            </p:nvSpPr>
            <p:spPr>
              <a:xfrm>
                <a:off x="2227362" y="5564047"/>
                <a:ext cx="767473" cy="38472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Level of </a:t>
                </a:r>
                <a:b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b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desktop centralization</a:t>
                </a:r>
                <a:endParaRPr kumimoji="0" lang="en-US" sz="800" b="0" i="0" u="none" strike="noStrike" kern="0" cap="none" spc="0" normalizeH="0" baseline="0" noProof="0" dirty="0">
                  <a:ln>
                    <a:noFill/>
                  </a:ln>
                  <a:solidFill>
                    <a:sysClr val="windowText" lastClr="000000"/>
                  </a:solidFill>
                  <a:effectLst/>
                  <a:uLnTx/>
                  <a:uFillTx/>
                  <a:latin typeface="Segoe UI" pitchFamily="34" charset="0"/>
                  <a:cs typeface="Segoe UI" pitchFamily="34" charset="0"/>
                </a:endParaRPr>
              </a:p>
            </p:txBody>
          </p:sp>
        </p:grpSp>
        <p:grpSp>
          <p:nvGrpSpPr>
            <p:cNvPr id="93" name="Group 245"/>
            <p:cNvGrpSpPr/>
            <p:nvPr/>
          </p:nvGrpSpPr>
          <p:grpSpPr>
            <a:xfrm>
              <a:off x="8175157" y="2167727"/>
              <a:ext cx="845288" cy="474921"/>
              <a:chOff x="7065334" y="1513366"/>
              <a:chExt cx="845288" cy="474921"/>
            </a:xfrm>
          </p:grpSpPr>
          <p:sp>
            <p:nvSpPr>
              <p:cNvPr id="108" name="Rounded Rectangle 107"/>
              <p:cNvSpPr/>
              <p:nvPr/>
            </p:nvSpPr>
            <p:spPr bwMode="auto">
              <a:xfrm>
                <a:off x="7065334" y="1513366"/>
                <a:ext cx="845288" cy="474921"/>
              </a:xfrm>
              <a:prstGeom prst="roundRect">
                <a:avLst>
                  <a:gd name="adj" fmla="val 10101"/>
                </a:avLst>
              </a:prstGeom>
              <a:gradFill>
                <a:gsLst>
                  <a:gs pos="40000">
                    <a:sysClr val="window" lastClr="FFFFFF"/>
                  </a:gs>
                  <a:gs pos="100000">
                    <a:srgbClr val="4190B7"/>
                  </a:gs>
                </a:gsLst>
                <a:lin ang="6000000" scaled="0"/>
              </a:gradFill>
              <a:ln w="9525" cap="flat" cmpd="sng" algn="ctr">
                <a:gradFill flip="none" rotWithShape="1">
                  <a:gsLst>
                    <a:gs pos="0">
                      <a:srgbClr val="3E74B9">
                        <a:lumMod val="75000"/>
                      </a:srgbClr>
                    </a:gs>
                    <a:gs pos="100000">
                      <a:srgbClr val="3E74B9">
                        <a:lumMod val="40000"/>
                        <a:lumOff val="60000"/>
                      </a:srgbClr>
                    </a:gs>
                  </a:gsLst>
                  <a:lin ang="13500000" scaled="1"/>
                  <a:tileRect/>
                </a:gradFill>
                <a:prstDash val="solid"/>
                <a:headEnd type="none" w="sm" len="sm"/>
                <a:tailEnd type="none" w="sm" len="sm"/>
              </a:ln>
              <a:effectLst>
                <a:innerShdw blurRad="254000">
                  <a:srgbClr val="3E74B9"/>
                </a:innerShdw>
              </a:effectLst>
            </p:spPr>
            <p:txBody>
              <a:bodyPr vert="horz" wrap="none" lIns="91440" tIns="45720" rIns="91440" bIns="45720" numCol="1" rtlCol="0" anchor="ctr" anchorCtr="0" compatLnSpc="1">
                <a:prstTxWarp prst="textNoShape">
                  <a:avLst/>
                </a:prstTxWarp>
              </a:bodyPr>
              <a:lstStyle/>
              <a:p>
                <a:pPr marL="457200" marR="0" lvl="0" indent="-457200" defTabSz="914099"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109" name="Rectangle 108"/>
              <p:cNvSpPr/>
              <p:nvPr/>
            </p:nvSpPr>
            <p:spPr>
              <a:xfrm>
                <a:off x="7123627" y="1558467"/>
                <a:ext cx="728702" cy="384721"/>
              </a:xfrm>
              <a:prstGeom prst="rect">
                <a:avLst/>
              </a:prstGeom>
              <a:noFill/>
              <a:ln w="9525" cap="flat" cmpd="sng" algn="ctr">
                <a:noFill/>
                <a:prstDash val="solid"/>
              </a:ln>
              <a:effectLst/>
            </p:spPr>
            <p:txBody>
              <a:bodyPr wrap="square" lIns="0" tIns="0" rIns="0" bIns="0" rtlCol="0" anchor="ctr">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Add WS EE </a:t>
                </a:r>
                <a:b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br>
                <a:r>
                  <a:rPr kumimoji="0" lang="en-US" sz="800" b="0" i="0" u="none" strike="noStrike" kern="0" cap="none" spc="0" normalizeH="0" baseline="0" noProof="0" dirty="0" smtClean="0">
                    <a:ln>
                      <a:noFill/>
                    </a:ln>
                    <a:solidFill>
                      <a:sysClr val="windowText" lastClr="000000"/>
                    </a:solidFill>
                    <a:effectLst/>
                    <a:uLnTx/>
                    <a:uFillTx/>
                    <a:latin typeface="Segoe UI" pitchFamily="34" charset="0"/>
                    <a:cs typeface="Segoe UI" pitchFamily="34" charset="0"/>
                  </a:rPr>
                  <a:t>in SBS/EBS network</a:t>
                </a:r>
              </a:p>
            </p:txBody>
          </p:sp>
        </p:grpSp>
        <p:sp>
          <p:nvSpPr>
            <p:cNvPr id="94" name="TextBox 93"/>
            <p:cNvSpPr txBox="1"/>
            <p:nvPr/>
          </p:nvSpPr>
          <p:spPr>
            <a:xfrm>
              <a:off x="6686550" y="1676921"/>
              <a:ext cx="762000" cy="42165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Fully Virtualized </a:t>
              </a:r>
              <a:br>
                <a:rPr lang="en-US" sz="750" kern="0" dirty="0" smtClean="0">
                  <a:solidFill>
                    <a:sysClr val="windowText" lastClr="000000"/>
                  </a:solidFill>
                  <a:latin typeface="Segoe UI" pitchFamily="34" charset="0"/>
                  <a:cs typeface="Segoe UI" pitchFamily="34" charset="0"/>
                </a:rPr>
              </a:br>
              <a:r>
                <a:rPr lang="en-US" sz="750" kern="0" dirty="0" smtClean="0">
                  <a:solidFill>
                    <a:sysClr val="windowText" lastClr="000000"/>
                  </a:solidFill>
                  <a:latin typeface="Segoe UI" pitchFamily="34" charset="0"/>
                  <a:cs typeface="Segoe UI" pitchFamily="34" charset="0"/>
                </a:rPr>
                <a:t>for DR/Server</a:t>
              </a:r>
            </a:p>
            <a:p>
              <a:pPr algn="ctr" defTabSz="914400">
                <a:lnSpc>
                  <a:spcPts val="950"/>
                </a:lnSpc>
                <a:defRPr/>
              </a:pPr>
              <a:r>
                <a:rPr lang="en-US" sz="750" kern="0" dirty="0" smtClean="0">
                  <a:solidFill>
                    <a:sysClr val="windowText" lastClr="000000"/>
                  </a:solidFill>
                  <a:latin typeface="Segoe UI" pitchFamily="34" charset="0"/>
                  <a:cs typeface="Segoe UI" pitchFamily="34" charset="0"/>
                </a:rPr>
                <a:t>Consolidation</a:t>
              </a:r>
            </a:p>
          </p:txBody>
        </p:sp>
        <p:sp>
          <p:nvSpPr>
            <p:cNvPr id="95" name="TextBox 94"/>
            <p:cNvSpPr txBox="1"/>
            <p:nvPr/>
          </p:nvSpPr>
          <p:spPr>
            <a:xfrm>
              <a:off x="6686550" y="2781821"/>
              <a:ext cx="1038224" cy="283091"/>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Single Instance for App </a:t>
              </a:r>
              <a:r>
                <a:rPr lang="en-US" sz="750" kern="0" dirty="0" err="1" smtClean="0">
                  <a:solidFill>
                    <a:sysClr val="windowText" lastClr="000000"/>
                  </a:solidFill>
                  <a:latin typeface="Segoe UI" pitchFamily="34" charset="0"/>
                  <a:cs typeface="Segoe UI" pitchFamily="34" charset="0"/>
                </a:rPr>
                <a:t>Compat</a:t>
              </a:r>
              <a:r>
                <a:rPr lang="en-US" sz="750" kern="0" dirty="0" smtClean="0">
                  <a:solidFill>
                    <a:sysClr val="windowText" lastClr="000000"/>
                  </a:solidFill>
                  <a:latin typeface="Segoe UI" pitchFamily="34" charset="0"/>
                  <a:cs typeface="Segoe UI" pitchFamily="34" charset="0"/>
                </a:rPr>
                <a:t>/Centralization</a:t>
              </a:r>
            </a:p>
          </p:txBody>
        </p:sp>
        <p:sp>
          <p:nvSpPr>
            <p:cNvPr id="96" name="Freeform 95"/>
            <p:cNvSpPr/>
            <p:nvPr/>
          </p:nvSpPr>
          <p:spPr bwMode="auto">
            <a:xfrm flipV="1">
              <a:off x="4267200" y="3680047"/>
              <a:ext cx="1438275" cy="114301"/>
            </a:xfrm>
            <a:custGeom>
              <a:avLst/>
              <a:gdLst>
                <a:gd name="connsiteX0" fmla="*/ 0 w 427512"/>
                <a:gd name="connsiteY0" fmla="*/ 0 h 0"/>
                <a:gd name="connsiteX1" fmla="*/ 415637 w 427512"/>
                <a:gd name="connsiteY1" fmla="*/ 0 h 0"/>
                <a:gd name="connsiteX2" fmla="*/ 427512 w 427512"/>
                <a:gd name="connsiteY2" fmla="*/ 0 h 0"/>
                <a:gd name="connsiteX3" fmla="*/ 427512 w 427512"/>
                <a:gd name="connsiteY3" fmla="*/ 0 h 0"/>
              </a:gdLst>
              <a:ahLst/>
              <a:cxnLst>
                <a:cxn ang="0">
                  <a:pos x="connsiteX0" y="connsiteY0"/>
                </a:cxn>
                <a:cxn ang="0">
                  <a:pos x="connsiteX1" y="connsiteY1"/>
                </a:cxn>
                <a:cxn ang="0">
                  <a:pos x="connsiteX2" y="connsiteY2"/>
                </a:cxn>
                <a:cxn ang="0">
                  <a:pos x="connsiteX3" y="connsiteY3"/>
                </a:cxn>
              </a:cxnLst>
              <a:rect l="l" t="t" r="r" b="b"/>
              <a:pathLst>
                <a:path w="427512">
                  <a:moveTo>
                    <a:pt x="0" y="0"/>
                  </a:moveTo>
                  <a:lnTo>
                    <a:pt x="415637" y="0"/>
                  </a:lnTo>
                  <a:lnTo>
                    <a:pt x="427512" y="0"/>
                  </a:lnTo>
                  <a:lnTo>
                    <a:pt x="427512" y="0"/>
                  </a:lnTo>
                </a:path>
              </a:pathLst>
            </a:custGeom>
            <a:noFill/>
            <a:ln w="12700" cap="rnd" cmpd="sng" algn="ctr">
              <a:solidFill>
                <a:srgbClr val="4D7E2B"/>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endParaRPr>
            </a:p>
          </p:txBody>
        </p:sp>
        <p:sp>
          <p:nvSpPr>
            <p:cNvPr id="97" name="TextBox 96"/>
            <p:cNvSpPr txBox="1"/>
            <p:nvPr/>
          </p:nvSpPr>
          <p:spPr>
            <a:xfrm>
              <a:off x="4610100" y="3556224"/>
              <a:ext cx="771525" cy="42165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Windows Server </a:t>
              </a:r>
            </a:p>
            <a:p>
              <a:pPr algn="ctr" defTabSz="914400">
                <a:lnSpc>
                  <a:spcPts val="950"/>
                </a:lnSpc>
                <a:defRPr/>
              </a:pPr>
              <a:r>
                <a:rPr lang="en-US" sz="750" kern="0" dirty="0" smtClean="0">
                  <a:solidFill>
                    <a:sysClr val="windowText" lastClr="000000"/>
                  </a:solidFill>
                  <a:latin typeface="Segoe UI" pitchFamily="34" charset="0"/>
                  <a:cs typeface="Segoe UI" pitchFamily="34" charset="0"/>
                </a:rPr>
                <a:t>Foundation or Standard</a:t>
              </a:r>
            </a:p>
          </p:txBody>
        </p:sp>
        <p:sp>
          <p:nvSpPr>
            <p:cNvPr id="98" name="TextBox 97"/>
            <p:cNvSpPr txBox="1"/>
            <p:nvPr/>
          </p:nvSpPr>
          <p:spPr>
            <a:xfrm>
              <a:off x="5514975" y="4273998"/>
              <a:ext cx="504825" cy="165173"/>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Unlimited</a:t>
              </a:r>
            </a:p>
          </p:txBody>
        </p:sp>
        <p:sp>
          <p:nvSpPr>
            <p:cNvPr id="99" name="TextBox 98"/>
            <p:cNvSpPr txBox="1"/>
            <p:nvPr/>
          </p:nvSpPr>
          <p:spPr>
            <a:xfrm>
              <a:off x="6753225" y="3981971"/>
              <a:ext cx="503547" cy="165173"/>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Unlimited</a:t>
              </a:r>
            </a:p>
          </p:txBody>
        </p:sp>
        <p:sp>
          <p:nvSpPr>
            <p:cNvPr id="100" name="TextBox 99"/>
            <p:cNvSpPr txBox="1"/>
            <p:nvPr/>
          </p:nvSpPr>
          <p:spPr>
            <a:xfrm>
              <a:off x="6753225" y="3448571"/>
              <a:ext cx="506608" cy="29341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Single Instance</a:t>
              </a:r>
            </a:p>
          </p:txBody>
        </p:sp>
        <p:sp>
          <p:nvSpPr>
            <p:cNvPr id="101" name="TextBox 100"/>
            <p:cNvSpPr txBox="1"/>
            <p:nvPr/>
          </p:nvSpPr>
          <p:spPr>
            <a:xfrm>
              <a:off x="5514975" y="4943996"/>
              <a:ext cx="504139" cy="165173"/>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Up to 4</a:t>
              </a:r>
            </a:p>
          </p:txBody>
        </p:sp>
        <p:sp>
          <p:nvSpPr>
            <p:cNvPr id="102" name="TextBox 101"/>
            <p:cNvSpPr txBox="1"/>
            <p:nvPr/>
          </p:nvSpPr>
          <p:spPr>
            <a:xfrm>
              <a:off x="3210894" y="2991371"/>
              <a:ext cx="1109279" cy="293414"/>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Small Business Server or</a:t>
              </a:r>
              <a:br>
                <a:rPr lang="en-US" sz="750" kern="0" dirty="0" smtClean="0">
                  <a:solidFill>
                    <a:sysClr val="windowText" lastClr="000000"/>
                  </a:solidFill>
                  <a:latin typeface="Segoe UI" pitchFamily="34" charset="0"/>
                  <a:cs typeface="Segoe UI" pitchFamily="34" charset="0"/>
                </a:rPr>
              </a:br>
              <a:r>
                <a:rPr lang="en-US" sz="750" kern="0" dirty="0" smtClean="0">
                  <a:solidFill>
                    <a:sysClr val="windowText" lastClr="000000"/>
                  </a:solidFill>
                  <a:latin typeface="Segoe UI" pitchFamily="34" charset="0"/>
                  <a:cs typeface="Segoe UI" pitchFamily="34" charset="0"/>
                </a:rPr>
                <a:t>Essential Business Server</a:t>
              </a:r>
            </a:p>
          </p:txBody>
        </p:sp>
        <p:sp>
          <p:nvSpPr>
            <p:cNvPr id="103" name="TextBox 102"/>
            <p:cNvSpPr txBox="1"/>
            <p:nvPr/>
          </p:nvSpPr>
          <p:spPr>
            <a:xfrm>
              <a:off x="6086475" y="4515371"/>
              <a:ext cx="498249" cy="165173"/>
            </a:xfrm>
            <a:prstGeom prst="rect">
              <a:avLst/>
            </a:prstGeom>
            <a:solidFill>
              <a:sysClr val="window" lastClr="FFFFFF"/>
            </a:solidFill>
            <a:ln w="9525" cap="flat" cmpd="sng" algn="ctr">
              <a:solidFill>
                <a:srgbClr val="4D7E2B"/>
              </a:solidFill>
              <a:prstDash val="solid"/>
            </a:ln>
            <a:effectLst/>
          </p:spPr>
          <p:txBody>
            <a:bodyPr wrap="square" lIns="27432" tIns="18288" rIns="27432" bIns="18288" rtlCol="0" anchor="ctr">
              <a:spAutoFit/>
            </a:bodyPr>
            <a:lstStyle/>
            <a:p>
              <a:pPr algn="ctr" defTabSz="914400">
                <a:lnSpc>
                  <a:spcPts val="950"/>
                </a:lnSpc>
                <a:defRPr/>
              </a:pPr>
              <a:r>
                <a:rPr lang="en-US" sz="750" kern="0" dirty="0" smtClean="0">
                  <a:solidFill>
                    <a:sysClr val="windowText" lastClr="000000"/>
                  </a:solidFill>
                  <a:latin typeface="Segoe UI" pitchFamily="34" charset="0"/>
                  <a:cs typeface="Segoe UI" pitchFamily="34" charset="0"/>
                </a:rPr>
                <a:t>Up to 4</a:t>
              </a:r>
            </a:p>
          </p:txBody>
        </p:sp>
        <p:grpSp>
          <p:nvGrpSpPr>
            <p:cNvPr id="104" name="Group 268"/>
            <p:cNvGrpSpPr/>
            <p:nvPr/>
          </p:nvGrpSpPr>
          <p:grpSpPr>
            <a:xfrm>
              <a:off x="6255224" y="4286771"/>
              <a:ext cx="161834" cy="196446"/>
              <a:chOff x="5399081" y="2093080"/>
              <a:chExt cx="171001" cy="207574"/>
            </a:xfrm>
          </p:grpSpPr>
          <p:sp>
            <p:nvSpPr>
              <p:cNvPr id="105" name="Chord 104"/>
              <p:cNvSpPr/>
              <p:nvPr/>
            </p:nvSpPr>
            <p:spPr bwMode="auto">
              <a:xfrm rot="5400000">
                <a:off x="5399081" y="2093080"/>
                <a:ext cx="171001" cy="171001"/>
              </a:xfrm>
              <a:prstGeom prst="chord">
                <a:avLst>
                  <a:gd name="adj1" fmla="val 5351745"/>
                  <a:gd name="adj2" fmla="val 16200000"/>
                </a:avLst>
              </a:prstGeom>
              <a:solidFill>
                <a:sysClr val="window" lastClr="FFFFFF"/>
              </a:solidFill>
              <a:ln w="12700" cap="flat" cmpd="sng" algn="ctr">
                <a:solidFill>
                  <a:srgbClr val="4D7E2B"/>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Arial" charset="0"/>
                </a:endParaRPr>
              </a:p>
            </p:txBody>
          </p:sp>
          <p:sp>
            <p:nvSpPr>
              <p:cNvPr id="106" name="Oval 105"/>
              <p:cNvSpPr/>
              <p:nvPr/>
            </p:nvSpPr>
            <p:spPr bwMode="auto">
              <a:xfrm>
                <a:off x="5404338" y="2103037"/>
                <a:ext cx="162867" cy="162867"/>
              </a:xfrm>
              <a:prstGeom prst="ellipse">
                <a:avLst/>
              </a:prstGeom>
              <a:solidFill>
                <a:srgbClr val="DBF2F5"/>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Arial" charset="0"/>
                  </a:rPr>
                  <a:t>  </a:t>
                </a:r>
              </a:p>
            </p:txBody>
          </p:sp>
          <p:sp>
            <p:nvSpPr>
              <p:cNvPr id="107" name="Freeform 106"/>
              <p:cNvSpPr/>
              <p:nvPr/>
            </p:nvSpPr>
            <p:spPr bwMode="auto">
              <a:xfrm>
                <a:off x="5486398" y="2094124"/>
                <a:ext cx="45719" cy="206530"/>
              </a:xfrm>
              <a:custGeom>
                <a:avLst/>
                <a:gdLst>
                  <a:gd name="connsiteX0" fmla="*/ 0 w 0"/>
                  <a:gd name="connsiteY0" fmla="*/ 0 h 119270"/>
                  <a:gd name="connsiteX1" fmla="*/ 0 w 0"/>
                  <a:gd name="connsiteY1" fmla="*/ 119270 h 119270"/>
                </a:gdLst>
                <a:ahLst/>
                <a:cxnLst>
                  <a:cxn ang="0">
                    <a:pos x="connsiteX0" y="connsiteY0"/>
                  </a:cxn>
                  <a:cxn ang="0">
                    <a:pos x="connsiteX1" y="connsiteY1"/>
                  </a:cxn>
                </a:cxnLst>
                <a:rect l="l" t="t" r="r" b="b"/>
                <a:pathLst>
                  <a:path h="119270">
                    <a:moveTo>
                      <a:pt x="0" y="0"/>
                    </a:moveTo>
                    <a:lnTo>
                      <a:pt x="0" y="119270"/>
                    </a:lnTo>
                  </a:path>
                </a:pathLst>
              </a:custGeom>
              <a:solidFill>
                <a:sysClr val="window" lastClr="FFFFFF"/>
              </a:solidFill>
              <a:ln w="12700" cap="flat" cmpd="sng" algn="ctr">
                <a:solidFill>
                  <a:srgbClr val="4D7E2B"/>
                </a:solidFill>
                <a:prstDash val="solid"/>
              </a:ln>
              <a:effectLst/>
            </p:spPr>
            <p:txBody>
              <a:bodyPr wrap="square" lIns="45720" tIns="0" rIns="0" bIns="0" rtlCol="0" anchor="ctr">
                <a:noAutofit/>
              </a:bodyPr>
              <a:lstStyle/>
              <a:p>
                <a:pPr marL="0" marR="0" lvl="0" indent="0" defTabSz="914400" eaLnBrk="1" fontAlgn="auto" latinLnBrk="0" hangingPunct="1">
                  <a:lnSpc>
                    <a:spcPts val="1000"/>
                  </a:lnSpc>
                  <a:spcBef>
                    <a:spcPts val="0"/>
                  </a:spcBef>
                  <a:spcAft>
                    <a:spcPts val="0"/>
                  </a:spcAft>
                  <a:buClrTx/>
                  <a:buSzTx/>
                  <a:buFontTx/>
                  <a:buNone/>
                  <a:tabLst/>
                  <a:defRPr/>
                </a:pPr>
                <a:endParaRPr kumimoji="0" lang="en-US" sz="800" b="0" i="0" u="none" strike="noStrike" kern="0" cap="none" spc="0" normalizeH="0" baseline="0" noProof="0" smtClean="0">
                  <a:ln>
                    <a:noFill/>
                  </a:ln>
                  <a:solidFill>
                    <a:sysClr val="window" lastClr="FFFFFF"/>
                  </a:solidFill>
                  <a:effectLst/>
                  <a:uLnTx/>
                  <a:uFillTx/>
                  <a:latin typeface="Segoe UI" pitchFamily="34" charset="0"/>
                  <a:ea typeface="+mn-ea"/>
                  <a:cs typeface="Segoe UI" pitchFamily="34" charset="0"/>
                </a:endParaRPr>
              </a:p>
            </p:txBody>
          </p:sp>
        </p:grpSp>
      </p:grpSp>
      <p:sp>
        <p:nvSpPr>
          <p:cNvPr id="136" name="Rectangle 135"/>
          <p:cNvSpPr/>
          <p:nvPr/>
        </p:nvSpPr>
        <p:spPr>
          <a:xfrm>
            <a:off x="414667" y="831272"/>
            <a:ext cx="8569845" cy="646331"/>
          </a:xfrm>
          <a:prstGeom prst="rect">
            <a:avLst/>
          </a:prstGeom>
        </p:spPr>
        <p:txBody>
          <a:bodyPr wrap="square">
            <a:spAutoFit/>
          </a:bodyPr>
          <a:lstStyle/>
          <a:p>
            <a:r>
              <a:rPr lang="en-US" sz="1200" smtClean="0">
                <a:latin typeface="Segoe UI" pitchFamily="34" charset="0"/>
                <a:cs typeface="Segoe UI" pitchFamily="34" charset="0"/>
              </a:rPr>
              <a:t>Use the flowchart with your clients to walk through some of the key decisions to determine the best virtualization solution for their unique business needs.</a:t>
            </a:r>
          </a:p>
          <a:p>
            <a:pPr algn="l" rtl="0" eaLnBrk="0" fontAlgn="base" hangingPunct="0">
              <a:spcBef>
                <a:spcPct val="0"/>
              </a:spcBef>
              <a:spcAft>
                <a:spcPct val="0"/>
              </a:spcAft>
            </a:pPr>
            <a:endParaRPr lang="en-US" sz="1200" kern="1200" dirty="0">
              <a:solidFill>
                <a:prstClr val="black"/>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106875" y="4172636"/>
            <a:ext cx="8704610" cy="1168467"/>
          </a:xfrm>
          <a:prstGeom prst="rect">
            <a:avLst/>
          </a:prstGeom>
          <a:noFill/>
        </p:spPr>
      </p:pic>
      <p:pic>
        <p:nvPicPr>
          <p:cNvPr id="40"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106875" y="811917"/>
            <a:ext cx="8704610" cy="1168467"/>
          </a:xfrm>
          <a:prstGeom prst="rect">
            <a:avLst/>
          </a:prstGeom>
          <a:noFill/>
        </p:spPr>
      </p:pic>
      <p:pic>
        <p:nvPicPr>
          <p:cNvPr id="41"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106875" y="2462589"/>
            <a:ext cx="8704610" cy="1168467"/>
          </a:xfrm>
          <a:prstGeom prst="rect">
            <a:avLst/>
          </a:prstGeom>
          <a:noFill/>
        </p:spPr>
      </p:pic>
      <p:sp>
        <p:nvSpPr>
          <p:cNvPr id="42" name="Rounded Rectangle 41"/>
          <p:cNvSpPr/>
          <p:nvPr/>
        </p:nvSpPr>
        <p:spPr bwMode="auto">
          <a:xfrm>
            <a:off x="237506" y="4901545"/>
            <a:ext cx="2854672" cy="1217211"/>
          </a:xfrm>
          <a:prstGeom prst="roundRect">
            <a:avLst>
              <a:gd name="adj" fmla="val 16972"/>
            </a:avLst>
          </a:prstGeom>
          <a:gradFill>
            <a:gsLst>
              <a:gs pos="0">
                <a:schemeClr val="bg1"/>
              </a:gs>
              <a:gs pos="100000">
                <a:srgbClr val="FFC081"/>
              </a:gs>
            </a:gsLst>
            <a:lin ang="6000000" scaled="0"/>
          </a:gradFill>
          <a:ln w="9525" cap="flat" cmpd="sng" algn="ctr">
            <a:gradFill flip="none" rotWithShape="1">
              <a:gsLst>
                <a:gs pos="0">
                  <a:srgbClr val="F77D32"/>
                </a:gs>
                <a:gs pos="100000">
                  <a:schemeClr val="accent5">
                    <a:lumMod val="60000"/>
                    <a:lumOff val="40000"/>
                  </a:schemeClr>
                </a:gs>
              </a:gsLst>
              <a:lin ang="13500000" scaled="1"/>
              <a:tileRect/>
            </a:gradFill>
            <a:prstDash val="solid"/>
            <a:headEnd type="none" w="sm" len="sm"/>
            <a:tailEnd type="none" w="sm" len="sm"/>
          </a:ln>
          <a:effectLst>
            <a:innerShdw blurRad="609600">
              <a:schemeClr val="accent4"/>
            </a:innerShdw>
          </a:effectLst>
        </p:spPr>
        <p:txBody>
          <a:bodyPr vert="horz" wrap="none" lIns="91440" tIns="45720" rIns="91440" bIns="45720" numCol="1" rtlCol="0" anchor="ctr" anchorCtr="0" compatLnSpc="1">
            <a:prstTxWarp prst="textNoShape">
              <a:avLst/>
            </a:prstTxWarp>
          </a:bodyPr>
          <a:lstStyle/>
          <a:p>
            <a:pPr marL="457200" marR="0" lvl="0" indent="-457200" defTabSz="914099" latinLnBrk="0">
              <a:lnSpc>
                <a:spcPct val="90000"/>
              </a:lnSpc>
              <a:buClrTx/>
              <a:buSzTx/>
              <a:buFont typeface="+mj-lt"/>
              <a:buAutoNum type="arabicPeriod"/>
              <a:tabLst/>
              <a:defRPr/>
            </a:pPr>
            <a:endParaRPr lang="en-US" kern="0" dirty="0" smtClean="0">
              <a:solidFill>
                <a:sysClr val="windowText" lastClr="000000"/>
              </a:solidFill>
              <a:latin typeface="Segoe UI" pitchFamily="34" charset="0"/>
              <a:cs typeface="Segoe UI" pitchFamily="34" charset="0"/>
            </a:endParaRPr>
          </a:p>
        </p:txBody>
      </p:sp>
      <p:sp>
        <p:nvSpPr>
          <p:cNvPr id="43" name="Rounded Rectangle 42"/>
          <p:cNvSpPr/>
          <p:nvPr/>
        </p:nvSpPr>
        <p:spPr bwMode="auto">
          <a:xfrm>
            <a:off x="3171970" y="4882496"/>
            <a:ext cx="2854672" cy="1217211"/>
          </a:xfrm>
          <a:prstGeom prst="roundRect">
            <a:avLst>
              <a:gd name="adj" fmla="val 16972"/>
            </a:avLst>
          </a:prstGeom>
          <a:gradFill>
            <a:gsLst>
              <a:gs pos="0">
                <a:schemeClr val="bg1"/>
              </a:gs>
              <a:gs pos="100000">
                <a:srgbClr val="FFC081"/>
              </a:gs>
            </a:gsLst>
            <a:lin ang="6000000" scaled="0"/>
          </a:gradFill>
          <a:ln w="9525" cap="flat" cmpd="sng" algn="ctr">
            <a:gradFill flip="none" rotWithShape="1">
              <a:gsLst>
                <a:gs pos="0">
                  <a:srgbClr val="F77D32"/>
                </a:gs>
                <a:gs pos="100000">
                  <a:schemeClr val="accent5">
                    <a:lumMod val="60000"/>
                    <a:lumOff val="40000"/>
                  </a:schemeClr>
                </a:gs>
              </a:gsLst>
              <a:lin ang="13500000" scaled="1"/>
              <a:tileRect/>
            </a:gradFill>
            <a:prstDash val="solid"/>
            <a:headEnd type="none" w="sm" len="sm"/>
            <a:tailEnd type="none" w="sm" len="sm"/>
          </a:ln>
          <a:effectLst>
            <a:innerShdw blurRad="609600">
              <a:schemeClr val="accent4"/>
            </a:innerShdw>
          </a:effectLst>
        </p:spPr>
        <p:txBody>
          <a:bodyPr vert="horz" wrap="none" lIns="91440" tIns="45720" rIns="91440" bIns="45720" numCol="1" rtlCol="0" anchor="ctr" anchorCtr="0" compatLnSpc="1">
            <a:prstTxWarp prst="textNoShape">
              <a:avLst/>
            </a:prstTxWarp>
          </a:bodyPr>
          <a:lstStyle/>
          <a:p>
            <a:pPr marL="457200" indent="-457200" defTabSz="914099">
              <a:lnSpc>
                <a:spcPct val="90000"/>
              </a:lnSpc>
              <a:buFont typeface="+mj-lt"/>
              <a:buAutoNum type="arabicPeriod"/>
              <a:defRPr/>
            </a:pPr>
            <a:endParaRPr lang="en-US" kern="0" dirty="0" smtClean="0">
              <a:solidFill>
                <a:sysClr val="windowText" lastClr="000000"/>
              </a:solidFill>
              <a:latin typeface="Segoe UI" pitchFamily="34" charset="0"/>
              <a:cs typeface="Segoe UI" pitchFamily="34" charset="0"/>
            </a:endParaRPr>
          </a:p>
        </p:txBody>
      </p:sp>
      <p:sp>
        <p:nvSpPr>
          <p:cNvPr id="44" name="Rounded Rectangle 43"/>
          <p:cNvSpPr/>
          <p:nvPr/>
        </p:nvSpPr>
        <p:spPr bwMode="auto">
          <a:xfrm>
            <a:off x="6111198" y="4882496"/>
            <a:ext cx="2854672" cy="1217211"/>
          </a:xfrm>
          <a:prstGeom prst="roundRect">
            <a:avLst>
              <a:gd name="adj" fmla="val 16972"/>
            </a:avLst>
          </a:prstGeom>
          <a:gradFill>
            <a:gsLst>
              <a:gs pos="0">
                <a:schemeClr val="bg1"/>
              </a:gs>
              <a:gs pos="100000">
                <a:srgbClr val="FFC081"/>
              </a:gs>
            </a:gsLst>
            <a:lin ang="6000000" scaled="0"/>
          </a:gradFill>
          <a:ln w="9525" cap="flat" cmpd="sng" algn="ctr">
            <a:gradFill flip="none" rotWithShape="1">
              <a:gsLst>
                <a:gs pos="0">
                  <a:srgbClr val="F77D32"/>
                </a:gs>
                <a:gs pos="100000">
                  <a:schemeClr val="accent5">
                    <a:lumMod val="60000"/>
                    <a:lumOff val="40000"/>
                  </a:schemeClr>
                </a:gs>
              </a:gsLst>
              <a:lin ang="13500000" scaled="1"/>
              <a:tileRect/>
            </a:gradFill>
            <a:prstDash val="solid"/>
            <a:headEnd type="none" w="sm" len="sm"/>
            <a:tailEnd type="none" w="sm" len="sm"/>
          </a:ln>
          <a:effectLst>
            <a:innerShdw blurRad="609600">
              <a:schemeClr val="accent4"/>
            </a:innerShdw>
          </a:effectLst>
        </p:spPr>
        <p:txBody>
          <a:bodyPr vert="horz" wrap="none" lIns="91440" tIns="45720" rIns="91440" bIns="45720" numCol="1" rtlCol="0" anchor="ctr" anchorCtr="0" compatLnSpc="1">
            <a:prstTxWarp prst="textNoShape">
              <a:avLst/>
            </a:prstTxWarp>
          </a:bodyPr>
          <a:lstStyle/>
          <a:p>
            <a:pPr marL="457200" marR="0" lvl="0" indent="-457200" defTabSz="914099" latinLnBrk="0">
              <a:lnSpc>
                <a:spcPct val="90000"/>
              </a:lnSpc>
              <a:buClrTx/>
              <a:buSzTx/>
              <a:buFont typeface="+mj-lt"/>
              <a:buAutoNum type="arabicPeriod"/>
              <a:tabLst/>
              <a:defRPr/>
            </a:pPr>
            <a:endParaRPr lang="en-US" kern="0" dirty="0" smtClean="0">
              <a:solidFill>
                <a:sysClr val="windowText" lastClr="000000"/>
              </a:solidFill>
              <a:latin typeface="Segoe UI" pitchFamily="34" charset="0"/>
              <a:cs typeface="Segoe UI" pitchFamily="34" charset="0"/>
            </a:endParaRPr>
          </a:p>
        </p:txBody>
      </p:sp>
      <p:sp>
        <p:nvSpPr>
          <p:cNvPr id="45" name="Rectangle 44"/>
          <p:cNvSpPr/>
          <p:nvPr/>
        </p:nvSpPr>
        <p:spPr>
          <a:xfrm>
            <a:off x="3225053" y="5217744"/>
            <a:ext cx="2724860" cy="674031"/>
          </a:xfrm>
          <a:prstGeom prst="rect">
            <a:avLst/>
          </a:prstGeom>
        </p:spPr>
        <p:txBody>
          <a:bodyPr wrap="square">
            <a:spAutoFit/>
          </a:bodyPr>
          <a:lstStyle/>
          <a:p>
            <a:pPr indent="-112713" algn="ctr">
              <a:lnSpc>
                <a:spcPct val="90000"/>
              </a:lnSpc>
              <a:spcBef>
                <a:spcPct val="0"/>
              </a:spcBef>
              <a:spcAft>
                <a:spcPts val="600"/>
              </a:spcAft>
              <a:buClr>
                <a:srgbClr val="E85F17"/>
              </a:buClr>
              <a:buSzPct val="110000"/>
              <a:defRPr/>
            </a:pPr>
            <a:r>
              <a:rPr lang="en-US" sz="1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UI" pitchFamily="34" charset="0"/>
                <a:cs typeface="Segoe UI" pitchFamily="34" charset="0"/>
              </a:rPr>
              <a:t>Take Microsoft technical training offered thru distributors or MNA OEMs</a:t>
            </a:r>
          </a:p>
        </p:txBody>
      </p:sp>
      <p:pic>
        <p:nvPicPr>
          <p:cNvPr id="46" name="Picture 2" descr="C:\Users\mollie\AppData\Local\Microsoft\Windows\Temporary Internet Files\Content.IE5\KQTRQ01Q\MCj04396000000[1].png"/>
          <p:cNvPicPr>
            <a:picLocks noChangeAspect="1" noChangeArrowheads="1"/>
          </p:cNvPicPr>
          <p:nvPr/>
        </p:nvPicPr>
        <p:blipFill>
          <a:blip r:embed="rId4" cstate="print"/>
          <a:srcRect/>
          <a:stretch>
            <a:fillRect/>
          </a:stretch>
        </p:blipFill>
        <p:spPr bwMode="auto">
          <a:xfrm>
            <a:off x="337768" y="3014115"/>
            <a:ext cx="1431655" cy="1111443"/>
          </a:xfrm>
          <a:prstGeom prst="rect">
            <a:avLst/>
          </a:prstGeom>
          <a:noFill/>
        </p:spPr>
      </p:pic>
      <p:pic>
        <p:nvPicPr>
          <p:cNvPr id="47" name="Picture 3" descr="C:\Program Files\Microsoft Resource DVD Artwork\DVD_ART\Artwork_Imagery\Shapes and Graphics\Arrows - arrow\Straight\arrow 12 green arrow light edges.png"/>
          <p:cNvPicPr>
            <a:picLocks noChangeAspect="1" noChangeArrowheads="1"/>
          </p:cNvPicPr>
          <p:nvPr/>
        </p:nvPicPr>
        <p:blipFill>
          <a:blip r:embed="rId5" cstate="print"/>
          <a:srcRect/>
          <a:stretch>
            <a:fillRect/>
          </a:stretch>
        </p:blipFill>
        <p:spPr bwMode="auto">
          <a:xfrm rot="16200000">
            <a:off x="47688" y="3039440"/>
            <a:ext cx="1022165" cy="291774"/>
          </a:xfrm>
          <a:prstGeom prst="rect">
            <a:avLst/>
          </a:prstGeom>
          <a:noFill/>
        </p:spPr>
      </p:pic>
      <p:sp>
        <p:nvSpPr>
          <p:cNvPr id="48" name="Rectangle 47"/>
          <p:cNvSpPr/>
          <p:nvPr/>
        </p:nvSpPr>
        <p:spPr>
          <a:xfrm>
            <a:off x="1656923" y="983369"/>
            <a:ext cx="4192091" cy="275460"/>
          </a:xfrm>
          <a:prstGeom prst="rect">
            <a:avLst/>
          </a:prstGeom>
        </p:spPr>
        <p:txBody>
          <a:bodyPr wrap="square">
            <a:spAutoFit/>
          </a:bodyPr>
          <a:lstStyle/>
          <a:p>
            <a:pPr indent="-304800" defTabSz="914325" fontAlgn="base">
              <a:lnSpc>
                <a:spcPct val="85000"/>
              </a:lnSpc>
              <a:spcBef>
                <a:spcPct val="0"/>
              </a:spcBef>
              <a:spcAft>
                <a:spcPct val="0"/>
              </a:spcAft>
              <a:buClr>
                <a:srgbClr val="FFFF99"/>
              </a:buClr>
              <a:buSzPct val="120000"/>
              <a:defRPr/>
            </a:pPr>
            <a:r>
              <a:rPr lang="en-US" altLang="zh-CN" sz="1400" b="1" dirty="0" smtClean="0">
                <a:ln w="3175">
                  <a:noFill/>
                </a:ln>
                <a:latin typeface="Segoe UI" pitchFamily="34" charset="0"/>
                <a:cs typeface="Segoe UI" pitchFamily="34" charset="0"/>
              </a:rPr>
              <a:t>What is Beyond the Box?</a:t>
            </a:r>
          </a:p>
        </p:txBody>
      </p:sp>
      <p:sp>
        <p:nvSpPr>
          <p:cNvPr id="49" name="Rectangle 48"/>
          <p:cNvSpPr/>
          <p:nvPr/>
        </p:nvSpPr>
        <p:spPr>
          <a:xfrm>
            <a:off x="1943607" y="3067120"/>
            <a:ext cx="5941609" cy="830997"/>
          </a:xfrm>
          <a:prstGeom prst="rect">
            <a:avLst/>
          </a:prstGeom>
        </p:spPr>
        <p:txBody>
          <a:bodyPr wrap="square">
            <a:spAutoFit/>
          </a:bodyPr>
          <a:lstStyle/>
          <a:p>
            <a:pPr marL="168275" lvl="0" indent="-168275">
              <a:lnSpc>
                <a:spcPct val="90000"/>
              </a:lnSpc>
              <a:spcBef>
                <a:spcPct val="30000"/>
              </a:spcBef>
              <a:buSzPct val="110000"/>
              <a:buFont typeface="Arial" pitchFamily="34" charset="0"/>
              <a:buChar char="•"/>
            </a:pPr>
            <a:r>
              <a:rPr lang="en-US" sz="1600" dirty="0" smtClean="0">
                <a:latin typeface="Segoe UI" pitchFamily="34" charset="0"/>
                <a:cs typeface="Segoe UI" pitchFamily="34" charset="0"/>
              </a:rPr>
              <a:t>Untapped market - 70% of SMBs WW don’t own a server; 61% are </a:t>
            </a:r>
            <a:r>
              <a:rPr lang="en-US" sz="1600" dirty="0" err="1" smtClean="0">
                <a:latin typeface="Segoe UI" pitchFamily="34" charset="0"/>
                <a:cs typeface="Segoe UI" pitchFamily="34" charset="0"/>
              </a:rPr>
              <a:t>virtualizing</a:t>
            </a:r>
            <a:endParaRPr lang="en-US" sz="1600" dirty="0" smtClean="0">
              <a:latin typeface="Segoe UI" pitchFamily="34" charset="0"/>
              <a:cs typeface="Segoe UI" pitchFamily="34" charset="0"/>
            </a:endParaRPr>
          </a:p>
          <a:p>
            <a:pPr marL="168275" indent="-168275">
              <a:lnSpc>
                <a:spcPct val="90000"/>
              </a:lnSpc>
              <a:spcBef>
                <a:spcPct val="30000"/>
              </a:spcBef>
              <a:buSzPct val="110000"/>
              <a:buFont typeface="Arial" pitchFamily="34" charset="0"/>
              <a:buChar char="•"/>
            </a:pPr>
            <a:r>
              <a:rPr lang="en-US" sz="1600" dirty="0" smtClean="0">
                <a:latin typeface="Segoe UI" pitchFamily="34" charset="0"/>
                <a:cs typeface="Segoe UI" pitchFamily="34" charset="0"/>
              </a:rPr>
              <a:t>Participating partners sold more servers - 30% &gt;</a:t>
            </a:r>
            <a:r>
              <a:rPr lang="en-US" sz="1600" smtClean="0">
                <a:latin typeface="Segoe UI" pitchFamily="34" charset="0"/>
                <a:cs typeface="Segoe UI" pitchFamily="34" charset="0"/>
              </a:rPr>
              <a:t>sales volume</a:t>
            </a:r>
            <a:endParaRPr lang="en-US" sz="1600" dirty="0" smtClean="0">
              <a:latin typeface="Segoe UI" pitchFamily="34" charset="0"/>
              <a:cs typeface="Segoe UI" pitchFamily="34" charset="0"/>
            </a:endParaRPr>
          </a:p>
        </p:txBody>
      </p:sp>
      <p:sp>
        <p:nvSpPr>
          <p:cNvPr id="50" name="Rectangle 49"/>
          <p:cNvSpPr/>
          <p:nvPr/>
        </p:nvSpPr>
        <p:spPr>
          <a:xfrm>
            <a:off x="1656923" y="2669169"/>
            <a:ext cx="4192091" cy="275460"/>
          </a:xfrm>
          <a:prstGeom prst="rect">
            <a:avLst/>
          </a:prstGeom>
        </p:spPr>
        <p:txBody>
          <a:bodyPr wrap="square">
            <a:spAutoFit/>
          </a:bodyPr>
          <a:lstStyle/>
          <a:p>
            <a:pPr indent="-304800" defTabSz="914325" fontAlgn="base">
              <a:lnSpc>
                <a:spcPct val="85000"/>
              </a:lnSpc>
              <a:spcBef>
                <a:spcPct val="0"/>
              </a:spcBef>
              <a:spcAft>
                <a:spcPct val="0"/>
              </a:spcAft>
              <a:buClr>
                <a:srgbClr val="FFFF99"/>
              </a:buClr>
              <a:buSzPct val="120000"/>
              <a:defRPr/>
            </a:pPr>
            <a:r>
              <a:rPr lang="en-US" altLang="zh-CN" sz="1400" b="1" dirty="0" smtClean="0">
                <a:ln w="3175">
                  <a:noFill/>
                </a:ln>
                <a:latin typeface="Segoe UI" pitchFamily="34" charset="0"/>
                <a:cs typeface="Segoe UI" pitchFamily="34" charset="0"/>
              </a:rPr>
              <a:t>Partner Opportunity</a:t>
            </a:r>
          </a:p>
        </p:txBody>
      </p:sp>
      <p:sp>
        <p:nvSpPr>
          <p:cNvPr id="51" name="Rectangle 50"/>
          <p:cNvSpPr/>
          <p:nvPr/>
        </p:nvSpPr>
        <p:spPr>
          <a:xfrm>
            <a:off x="1922170" y="1343220"/>
            <a:ext cx="5941609" cy="1057212"/>
          </a:xfrm>
          <a:prstGeom prst="rect">
            <a:avLst/>
          </a:prstGeom>
        </p:spPr>
        <p:txBody>
          <a:bodyPr wrap="square">
            <a:spAutoFit/>
          </a:bodyPr>
          <a:lstStyle/>
          <a:p>
            <a:pPr marL="168275" indent="-168275" eaLnBrk="0" hangingPunct="0">
              <a:lnSpc>
                <a:spcPct val="90000"/>
              </a:lnSpc>
              <a:spcBef>
                <a:spcPct val="30000"/>
              </a:spcBef>
              <a:buSzPct val="110000"/>
              <a:buFont typeface="Arial" pitchFamily="34" charset="0"/>
              <a:buChar char="•"/>
            </a:pPr>
            <a:r>
              <a:rPr lang="en-US" sz="1600" dirty="0" smtClean="0">
                <a:latin typeface="Segoe UI" pitchFamily="34" charset="0"/>
                <a:cs typeface="Segoe UI" pitchFamily="34" charset="0"/>
              </a:rPr>
              <a:t>Provides technical training and readiness </a:t>
            </a:r>
          </a:p>
          <a:p>
            <a:pPr marL="168275" lvl="0" indent="-168275" eaLnBrk="0" hangingPunct="0">
              <a:lnSpc>
                <a:spcPct val="90000"/>
              </a:lnSpc>
              <a:spcBef>
                <a:spcPct val="30000"/>
              </a:spcBef>
              <a:buSzPct val="110000"/>
              <a:buFont typeface="Arial" pitchFamily="34" charset="0"/>
              <a:buChar char="•"/>
            </a:pPr>
            <a:r>
              <a:rPr lang="en-US" sz="1600" dirty="0" smtClean="0">
                <a:latin typeface="Segoe UI" pitchFamily="34" charset="0"/>
                <a:cs typeface="Segoe UI" pitchFamily="34" charset="0"/>
              </a:rPr>
              <a:t>Helps accelerate server sales </a:t>
            </a:r>
          </a:p>
          <a:p>
            <a:pPr marL="168275" lvl="0" indent="-168275" eaLnBrk="0" hangingPunct="0">
              <a:lnSpc>
                <a:spcPct val="90000"/>
              </a:lnSpc>
              <a:spcBef>
                <a:spcPct val="30000"/>
              </a:spcBef>
              <a:buSzPct val="110000"/>
              <a:buFont typeface="Arial" pitchFamily="34" charset="0"/>
              <a:buChar char="•"/>
            </a:pPr>
            <a:r>
              <a:rPr lang="en-US" sz="1600" dirty="0" smtClean="0">
                <a:latin typeface="Segoe UI" pitchFamily="34" charset="0"/>
                <a:cs typeface="Segoe UI" pitchFamily="34" charset="0"/>
              </a:rPr>
              <a:t>Grows revenue through services as trusted </a:t>
            </a:r>
            <a:r>
              <a:rPr lang="en-US" sz="1600" smtClean="0">
                <a:latin typeface="Segoe UI" pitchFamily="34" charset="0"/>
                <a:cs typeface="Segoe UI" pitchFamily="34" charset="0"/>
              </a:rPr>
              <a:t>technology advisor</a:t>
            </a:r>
            <a:r>
              <a:rPr lang="en-US" sz="1050" kern="0" dirty="0" smtClean="0">
                <a:latin typeface="Segoe UI" pitchFamily="34" charset="0"/>
                <a:cs typeface="Segoe UI Light" pitchFamily="34" charset="0"/>
              </a:rPr>
              <a:t/>
            </a:r>
            <a:br>
              <a:rPr lang="en-US" sz="1050" kern="0" dirty="0" smtClean="0">
                <a:latin typeface="Segoe UI" pitchFamily="34" charset="0"/>
                <a:cs typeface="Segoe UI Light" pitchFamily="34" charset="0"/>
              </a:rPr>
            </a:br>
            <a:endParaRPr lang="en-US" sz="1050" kern="0" dirty="0" smtClean="0">
              <a:latin typeface="Segoe UI" pitchFamily="34" charset="0"/>
              <a:cs typeface="Segoe UI Light" pitchFamily="34" charset="0"/>
            </a:endParaRPr>
          </a:p>
        </p:txBody>
      </p:sp>
      <p:pic>
        <p:nvPicPr>
          <p:cNvPr id="52" name="Picture 2"/>
          <p:cNvPicPr>
            <a:picLocks noChangeAspect="1" noChangeArrowheads="1"/>
          </p:cNvPicPr>
          <p:nvPr/>
        </p:nvPicPr>
        <p:blipFill>
          <a:blip r:embed="rId6" cstate="print"/>
          <a:srcRect/>
          <a:stretch>
            <a:fillRect/>
          </a:stretch>
        </p:blipFill>
        <p:spPr bwMode="auto">
          <a:xfrm>
            <a:off x="395321" y="1061853"/>
            <a:ext cx="909307" cy="101141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3" name="Rectangle 52"/>
          <p:cNvSpPr/>
          <p:nvPr/>
        </p:nvSpPr>
        <p:spPr>
          <a:xfrm>
            <a:off x="1560126" y="4366844"/>
            <a:ext cx="6014222" cy="301621"/>
          </a:xfrm>
          <a:prstGeom prst="rect">
            <a:avLst/>
          </a:prstGeom>
        </p:spPr>
        <p:txBody>
          <a:bodyPr wrap="square">
            <a:spAutoFit/>
          </a:bodyPr>
          <a:lstStyle/>
          <a:p>
            <a:pPr indent="-304800" algn="ctr" defTabSz="914325">
              <a:lnSpc>
                <a:spcPct val="85000"/>
              </a:lnSpc>
              <a:buClr>
                <a:srgbClr val="FFFF99"/>
              </a:buClr>
              <a:buSzPct val="120000"/>
              <a:defRPr/>
            </a:pPr>
            <a:r>
              <a:rPr lang="en-US" altLang="zh-CN" sz="1600" b="1" smtClean="0">
                <a:ln w="3175">
                  <a:noFill/>
                </a:ln>
                <a:latin typeface="Segoe UI" pitchFamily="34" charset="0"/>
                <a:cs typeface="Segoe UI" pitchFamily="34" charset="0"/>
              </a:rPr>
              <a:t>Take advantage of the opportunity</a:t>
            </a:r>
            <a:endParaRPr lang="en-US" altLang="zh-CN" sz="1600" b="1" dirty="0" smtClean="0">
              <a:ln w="3175">
                <a:noFill/>
              </a:ln>
              <a:latin typeface="Segoe UI" pitchFamily="34" charset="0"/>
              <a:cs typeface="Segoe UI" pitchFamily="34" charset="0"/>
            </a:endParaRPr>
          </a:p>
        </p:txBody>
      </p:sp>
      <p:sp>
        <p:nvSpPr>
          <p:cNvPr id="54" name="Rectangle 53"/>
          <p:cNvSpPr/>
          <p:nvPr/>
        </p:nvSpPr>
        <p:spPr>
          <a:xfrm>
            <a:off x="6164281" y="5211393"/>
            <a:ext cx="2810606" cy="867930"/>
          </a:xfrm>
          <a:prstGeom prst="rect">
            <a:avLst/>
          </a:prstGeom>
        </p:spPr>
        <p:txBody>
          <a:bodyPr wrap="square">
            <a:spAutoFit/>
          </a:bodyPr>
          <a:lstStyle/>
          <a:p>
            <a:pPr indent="-112713" algn="ctr">
              <a:lnSpc>
                <a:spcPct val="90000"/>
              </a:lnSpc>
              <a:spcBef>
                <a:spcPct val="0"/>
              </a:spcBef>
              <a:spcAft>
                <a:spcPts val="600"/>
              </a:spcAft>
              <a:buClr>
                <a:srgbClr val="E85F17"/>
              </a:buClr>
              <a:buSzPct val="110000"/>
              <a:defRPr/>
            </a:pPr>
            <a:r>
              <a:rPr lang="en-US" sz="1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UI" pitchFamily="34" charset="0"/>
                <a:cs typeface="Segoe UI" pitchFamily="34" charset="0"/>
              </a:rPr>
              <a:t>Work with your Microsoft Account  team on additional ways to </a:t>
            </a:r>
            <a:r>
              <a:rPr lang="en-US" sz="140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UI" pitchFamily="34" charset="0"/>
                <a:cs typeface="Segoe UI" pitchFamily="34" charset="0"/>
              </a:rPr>
              <a:t>grow server sales or </a:t>
            </a:r>
            <a:r>
              <a:rPr lang="en-US" sz="1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UI" pitchFamily="34" charset="0"/>
                <a:cs typeface="Segoe UI" pitchFamily="34" charset="0"/>
              </a:rPr>
              <a:t>visit the Online Partner Center  </a:t>
            </a:r>
          </a:p>
        </p:txBody>
      </p:sp>
      <p:sp>
        <p:nvSpPr>
          <p:cNvPr id="55" name="Rectangle 54"/>
          <p:cNvSpPr/>
          <p:nvPr/>
        </p:nvSpPr>
        <p:spPr>
          <a:xfrm>
            <a:off x="281061" y="5198694"/>
            <a:ext cx="2724860" cy="674031"/>
          </a:xfrm>
          <a:prstGeom prst="rect">
            <a:avLst/>
          </a:prstGeom>
        </p:spPr>
        <p:txBody>
          <a:bodyPr wrap="square">
            <a:spAutoFit/>
          </a:bodyPr>
          <a:lstStyle/>
          <a:p>
            <a:pPr indent="-112713" algn="ctr">
              <a:lnSpc>
                <a:spcPct val="90000"/>
              </a:lnSpc>
              <a:spcBef>
                <a:spcPct val="0"/>
              </a:spcBef>
              <a:spcAft>
                <a:spcPts val="600"/>
              </a:spcAft>
              <a:buClr>
                <a:srgbClr val="E85F17"/>
              </a:buClr>
              <a:buSzPct val="110000"/>
              <a:defRPr/>
            </a:pPr>
            <a:r>
              <a:rPr lang="en-US" sz="1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UI" pitchFamily="34" charset="0"/>
                <a:cs typeface="Segoe UI" pitchFamily="34" charset="0"/>
              </a:rPr>
              <a:t>Identify ways </a:t>
            </a:r>
            <a:r>
              <a:rPr lang="en-US" sz="140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UI" pitchFamily="34" charset="0"/>
                <a:cs typeface="Segoe UI" pitchFamily="34" charset="0"/>
              </a:rPr>
              <a:t>to integrate </a:t>
            </a:r>
            <a:r>
              <a:rPr lang="en-US" sz="1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UI" pitchFamily="34" charset="0"/>
                <a:cs typeface="Segoe UI" pitchFamily="34" charset="0"/>
              </a:rPr>
              <a:t>Beyond the Box into your sales and training plans</a:t>
            </a:r>
          </a:p>
        </p:txBody>
      </p:sp>
      <p:sp>
        <p:nvSpPr>
          <p:cNvPr id="56" name="Title 41"/>
          <p:cNvSpPr>
            <a:spLocks noGrp="1"/>
          </p:cNvSpPr>
          <p:nvPr>
            <p:ph type="title"/>
          </p:nvPr>
        </p:nvSpPr>
        <p:spPr>
          <a:xfrm>
            <a:off x="384175" y="339725"/>
            <a:ext cx="8393113" cy="480131"/>
          </a:xfrm>
        </p:spPr>
        <p:txBody>
          <a:bodyPr/>
          <a:lstStyle/>
          <a:p>
            <a:pPr lvl="0"/>
            <a:r>
              <a:rPr lang="en-US" altLang="zh-CN" sz="2800" smtClean="0"/>
              <a:t>Beyond the Box Helps Sell More (Servers &amp; Services)</a:t>
            </a:r>
            <a:endParaRPr lang="en-US" sz="2800"/>
          </a:p>
        </p:txBody>
      </p:sp>
      <p:grpSp>
        <p:nvGrpSpPr>
          <p:cNvPr id="57" name="Group 56"/>
          <p:cNvGrpSpPr/>
          <p:nvPr/>
        </p:nvGrpSpPr>
        <p:grpSpPr>
          <a:xfrm>
            <a:off x="1386522" y="4698288"/>
            <a:ext cx="454144" cy="416883"/>
            <a:chOff x="1374646" y="4460787"/>
            <a:chExt cx="574149" cy="527043"/>
          </a:xfrm>
        </p:grpSpPr>
        <p:sp>
          <p:nvSpPr>
            <p:cNvPr id="58" name="16-Point Star 57"/>
            <p:cNvSpPr/>
            <p:nvPr/>
          </p:nvSpPr>
          <p:spPr bwMode="auto">
            <a:xfrm>
              <a:off x="1374646" y="4460787"/>
              <a:ext cx="574149" cy="527043"/>
            </a:xfrm>
            <a:prstGeom prst="star16">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457200" marR="0" indent="-457200" defTabSz="914099" latinLnBrk="0">
                <a:lnSpc>
                  <a:spcPct val="100000"/>
                </a:lnSpc>
                <a:buClrTx/>
                <a:buSzTx/>
                <a:buFont typeface="+mj-lt"/>
                <a:buAutoNum type="arabicPeriod"/>
                <a:tabLst/>
                <a:defRPr/>
              </a:pPr>
              <a:endParaRPr lang="en-US" sz="2400" kern="0" dirty="0" smtClean="0">
                <a:solidFill>
                  <a:sysClr val="windowText" lastClr="000000"/>
                </a:solidFill>
                <a:latin typeface="Segoe UI" pitchFamily="34" charset="0"/>
                <a:cs typeface="Segoe UI" pitchFamily="34" charset="0"/>
              </a:endParaRPr>
            </a:p>
          </p:txBody>
        </p:sp>
        <p:sp>
          <p:nvSpPr>
            <p:cNvPr id="59" name="TextBox 58"/>
            <p:cNvSpPr txBox="1"/>
            <p:nvPr/>
          </p:nvSpPr>
          <p:spPr>
            <a:xfrm>
              <a:off x="1472213" y="4478264"/>
              <a:ext cx="446567" cy="369332"/>
            </a:xfrm>
            <a:prstGeom prst="rect">
              <a:avLst/>
            </a:prstGeom>
            <a:noFill/>
          </p:spPr>
          <p:txBody>
            <a:bodyPr wrap="square" rtlCol="0">
              <a:spAutoFit/>
            </a:bodyPr>
            <a:lstStyle/>
            <a:p>
              <a:r>
                <a:rPr lang="en-US" sz="1800" b="1" dirty="0" smtClean="0">
                  <a:latin typeface="Segoe UI" pitchFamily="34" charset="0"/>
                  <a:cs typeface="Segoe UI" pitchFamily="34" charset="0"/>
                </a:rPr>
                <a:t>1</a:t>
              </a:r>
            </a:p>
          </p:txBody>
        </p:sp>
      </p:grpSp>
      <p:grpSp>
        <p:nvGrpSpPr>
          <p:cNvPr id="60" name="Group 59"/>
          <p:cNvGrpSpPr/>
          <p:nvPr/>
        </p:nvGrpSpPr>
        <p:grpSpPr>
          <a:xfrm>
            <a:off x="4272226" y="4698288"/>
            <a:ext cx="454144" cy="416883"/>
            <a:chOff x="1374646" y="4460787"/>
            <a:chExt cx="574149" cy="527043"/>
          </a:xfrm>
        </p:grpSpPr>
        <p:sp>
          <p:nvSpPr>
            <p:cNvPr id="61" name="16-Point Star 60"/>
            <p:cNvSpPr/>
            <p:nvPr/>
          </p:nvSpPr>
          <p:spPr bwMode="auto">
            <a:xfrm>
              <a:off x="1374646" y="4460787"/>
              <a:ext cx="574149" cy="527043"/>
            </a:xfrm>
            <a:prstGeom prst="star16">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457200" marR="0" indent="-457200" defTabSz="914099" latinLnBrk="0">
                <a:lnSpc>
                  <a:spcPct val="100000"/>
                </a:lnSpc>
                <a:buClrTx/>
                <a:buSzTx/>
                <a:buFont typeface="+mj-lt"/>
                <a:buAutoNum type="arabicPeriod"/>
                <a:tabLst/>
                <a:defRPr/>
              </a:pPr>
              <a:endParaRPr lang="en-US" sz="2400" kern="0" dirty="0" smtClean="0">
                <a:solidFill>
                  <a:sysClr val="windowText" lastClr="000000"/>
                </a:solidFill>
                <a:latin typeface="Segoe UI" pitchFamily="34" charset="0"/>
                <a:cs typeface="Segoe UI" pitchFamily="34" charset="0"/>
              </a:endParaRPr>
            </a:p>
          </p:txBody>
        </p:sp>
        <p:sp>
          <p:nvSpPr>
            <p:cNvPr id="62" name="TextBox 61"/>
            <p:cNvSpPr txBox="1"/>
            <p:nvPr/>
          </p:nvSpPr>
          <p:spPr>
            <a:xfrm>
              <a:off x="1472213" y="4478264"/>
              <a:ext cx="446567" cy="466927"/>
            </a:xfrm>
            <a:prstGeom prst="rect">
              <a:avLst/>
            </a:prstGeom>
            <a:noFill/>
          </p:spPr>
          <p:txBody>
            <a:bodyPr wrap="square" rtlCol="0">
              <a:spAutoFit/>
            </a:bodyPr>
            <a:lstStyle/>
            <a:p>
              <a:r>
                <a:rPr lang="en-US" sz="1800" b="1" smtClean="0">
                  <a:latin typeface="Segoe UI" pitchFamily="34" charset="0"/>
                  <a:cs typeface="Segoe UI" pitchFamily="34" charset="0"/>
                </a:rPr>
                <a:t>2</a:t>
              </a:r>
              <a:endParaRPr lang="en-US" sz="1800" b="1" dirty="0" smtClean="0">
                <a:latin typeface="Segoe UI" pitchFamily="34" charset="0"/>
                <a:cs typeface="Segoe UI" pitchFamily="34" charset="0"/>
              </a:endParaRPr>
            </a:p>
          </p:txBody>
        </p:sp>
      </p:grpSp>
      <p:grpSp>
        <p:nvGrpSpPr>
          <p:cNvPr id="63" name="Group 62"/>
          <p:cNvGrpSpPr/>
          <p:nvPr/>
        </p:nvGrpSpPr>
        <p:grpSpPr>
          <a:xfrm>
            <a:off x="7288558" y="4698288"/>
            <a:ext cx="454144" cy="416883"/>
            <a:chOff x="1374646" y="4460787"/>
            <a:chExt cx="574149" cy="527043"/>
          </a:xfrm>
        </p:grpSpPr>
        <p:sp>
          <p:nvSpPr>
            <p:cNvPr id="64" name="16-Point Star 63"/>
            <p:cNvSpPr/>
            <p:nvPr/>
          </p:nvSpPr>
          <p:spPr bwMode="auto">
            <a:xfrm>
              <a:off x="1374646" y="4460787"/>
              <a:ext cx="574149" cy="527043"/>
            </a:xfrm>
            <a:prstGeom prst="star16">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457200" marR="0" indent="-457200" defTabSz="914099" latinLnBrk="0">
                <a:lnSpc>
                  <a:spcPct val="100000"/>
                </a:lnSpc>
                <a:buClrTx/>
                <a:buSzTx/>
                <a:buFont typeface="+mj-lt"/>
                <a:buAutoNum type="arabicPeriod"/>
                <a:tabLst/>
                <a:defRPr/>
              </a:pPr>
              <a:endParaRPr lang="en-US" sz="2400" kern="0" dirty="0" smtClean="0">
                <a:solidFill>
                  <a:sysClr val="windowText" lastClr="000000"/>
                </a:solidFill>
                <a:latin typeface="Segoe UI" pitchFamily="34" charset="0"/>
                <a:cs typeface="Segoe UI" pitchFamily="34" charset="0"/>
              </a:endParaRPr>
            </a:p>
          </p:txBody>
        </p:sp>
        <p:sp>
          <p:nvSpPr>
            <p:cNvPr id="65" name="TextBox 64"/>
            <p:cNvSpPr txBox="1"/>
            <p:nvPr/>
          </p:nvSpPr>
          <p:spPr>
            <a:xfrm>
              <a:off x="1472213" y="4478264"/>
              <a:ext cx="446567" cy="466927"/>
            </a:xfrm>
            <a:prstGeom prst="rect">
              <a:avLst/>
            </a:prstGeom>
            <a:noFill/>
          </p:spPr>
          <p:txBody>
            <a:bodyPr wrap="square" rtlCol="0">
              <a:spAutoFit/>
            </a:bodyPr>
            <a:lstStyle/>
            <a:p>
              <a:r>
                <a:rPr lang="en-US" sz="1800" b="1" smtClean="0">
                  <a:latin typeface="Segoe UI" pitchFamily="34" charset="0"/>
                  <a:cs typeface="Segoe UI" pitchFamily="34" charset="0"/>
                </a:rPr>
                <a:t>3</a:t>
              </a:r>
              <a:endParaRPr lang="en-US" sz="1800" b="1" dirty="0" smtClean="0">
                <a:latin typeface="Segoe UI" pitchFamily="34" charset="0"/>
                <a:cs typeface="Segoe UI" pitchFamily="34" charset="0"/>
              </a:endParaRP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noFill/>
        </p:spPr>
        <p:txBody>
          <a:bodyPr/>
          <a:lstStyle/>
          <a:p>
            <a:pPr eaLnBrk="1" hangingPunct="1"/>
            <a:r>
              <a:rPr lang="en-US" smtClean="0"/>
              <a:t>What is ROK?</a:t>
            </a:r>
          </a:p>
        </p:txBody>
      </p:sp>
      <p:pic>
        <p:nvPicPr>
          <p:cNvPr id="17"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rot="10800000">
            <a:off x="4334492" y="3325098"/>
            <a:ext cx="4025731" cy="2871846"/>
          </a:xfrm>
          <a:prstGeom prst="rect">
            <a:avLst/>
          </a:prstGeom>
          <a:noFill/>
        </p:spPr>
      </p:pic>
      <p:pic>
        <p:nvPicPr>
          <p:cNvPr id="18"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35625" y="728789"/>
            <a:ext cx="8704610" cy="4282595"/>
          </a:xfrm>
          <a:prstGeom prst="rect">
            <a:avLst/>
          </a:prstGeom>
          <a:noFill/>
        </p:spPr>
      </p:pic>
      <p:sp>
        <p:nvSpPr>
          <p:cNvPr id="20" name="Rectangle 3"/>
          <p:cNvSpPr>
            <a:spLocks noGrp="1" noChangeArrowheads="1"/>
          </p:cNvSpPr>
          <p:nvPr>
            <p:ph idx="1"/>
          </p:nvPr>
        </p:nvSpPr>
        <p:spPr>
          <a:xfrm>
            <a:off x="377825" y="1417638"/>
            <a:ext cx="8388350" cy="3954929"/>
          </a:xfrm>
          <a:noFill/>
        </p:spPr>
        <p:txBody>
          <a:bodyPr/>
          <a:lstStyle/>
          <a:p>
            <a:pPr eaLnBrk="1" hangingPunct="1">
              <a:lnSpc>
                <a:spcPct val="95000"/>
              </a:lnSpc>
            </a:pPr>
            <a:r>
              <a:rPr lang="en-US" sz="2000" dirty="0" smtClean="0"/>
              <a:t>OEM Packaged Windows Server 2008, </a:t>
            </a:r>
            <a:br>
              <a:rPr lang="en-US" sz="2000" dirty="0" smtClean="0"/>
            </a:br>
            <a:r>
              <a:rPr lang="en-US" sz="2000" dirty="0" smtClean="0"/>
              <a:t>Standard, Premium, with or without Hyper-V</a:t>
            </a:r>
          </a:p>
          <a:p>
            <a:pPr eaLnBrk="1" hangingPunct="1">
              <a:lnSpc>
                <a:spcPct val="95000"/>
              </a:lnSpc>
            </a:pPr>
            <a:r>
              <a:rPr lang="en-US" sz="2000" dirty="0" smtClean="0"/>
              <a:t>Windows Server 2003 R2 Standard or </a:t>
            </a:r>
            <a:br>
              <a:rPr lang="en-US" sz="2000" dirty="0" smtClean="0"/>
            </a:br>
            <a:r>
              <a:rPr lang="en-US" sz="2000" dirty="0" smtClean="0"/>
              <a:t>Enterprise Edition, 32-bit &amp; 64-bit</a:t>
            </a:r>
          </a:p>
          <a:p>
            <a:pPr>
              <a:lnSpc>
                <a:spcPct val="95000"/>
              </a:lnSpc>
            </a:pPr>
            <a:r>
              <a:rPr lang="en-US" sz="2000" dirty="0" smtClean="0"/>
              <a:t>Small Business Standard, </a:t>
            </a:r>
            <a:br>
              <a:rPr lang="en-US" sz="2000" dirty="0" smtClean="0"/>
            </a:br>
            <a:r>
              <a:rPr lang="en-US" sz="2000" dirty="0" smtClean="0"/>
              <a:t>or Premium 32-bit</a:t>
            </a:r>
          </a:p>
          <a:p>
            <a:pPr eaLnBrk="1" hangingPunct="1">
              <a:lnSpc>
                <a:spcPct val="95000"/>
              </a:lnSpc>
            </a:pPr>
            <a:r>
              <a:rPr lang="en-US" sz="2000" dirty="0" smtClean="0"/>
              <a:t>“Server + Five” CALs</a:t>
            </a:r>
          </a:p>
          <a:p>
            <a:pPr eaLnBrk="1" hangingPunct="1">
              <a:lnSpc>
                <a:spcPct val="95000"/>
              </a:lnSpc>
            </a:pPr>
            <a:r>
              <a:rPr lang="en-US" sz="2000" dirty="0" smtClean="0"/>
              <a:t>BIOS Locked to OEM Servers</a:t>
            </a:r>
          </a:p>
          <a:p>
            <a:pPr eaLnBrk="1" hangingPunct="1">
              <a:lnSpc>
                <a:spcPct val="95000"/>
              </a:lnSpc>
            </a:pPr>
            <a:r>
              <a:rPr lang="en-US" sz="2000" dirty="0" smtClean="0"/>
              <a:t>OEM Option</a:t>
            </a:r>
          </a:p>
          <a:p>
            <a:pPr lvl="1" eaLnBrk="1" hangingPunct="1">
              <a:lnSpc>
                <a:spcPct val="95000"/>
              </a:lnSpc>
            </a:pPr>
            <a:r>
              <a:rPr lang="en-US" sz="1800" dirty="0" smtClean="0"/>
              <a:t>Purchased like an option</a:t>
            </a:r>
          </a:p>
          <a:p>
            <a:pPr lvl="1" eaLnBrk="1" hangingPunct="1">
              <a:lnSpc>
                <a:spcPct val="95000"/>
              </a:lnSpc>
            </a:pPr>
            <a:r>
              <a:rPr lang="en-US" sz="1800" dirty="0" smtClean="0"/>
              <a:t>Stocked like an option</a:t>
            </a:r>
          </a:p>
        </p:txBody>
      </p:sp>
      <p:pic>
        <p:nvPicPr>
          <p:cNvPr id="21" name="Picture 7" descr="C:\Program Files\Microsoft Resource DVD Artwork\DVD_ART\Artwork_Imagery\Photos_for_PPT\Soft-edge_photos\FY06 Brand - IT Portraits\MS IT 06_work_Shyan woman servers laptop working fixing repair diagnostics.png"/>
          <p:cNvPicPr>
            <a:picLocks noChangeAspect="1" noChangeArrowheads="1"/>
          </p:cNvPicPr>
          <p:nvPr/>
        </p:nvPicPr>
        <p:blipFill>
          <a:blip r:embed="rId4" cstate="print"/>
          <a:srcRect b="6257"/>
          <a:stretch>
            <a:fillRect/>
          </a:stretch>
        </p:blipFill>
        <p:spPr bwMode="auto">
          <a:xfrm>
            <a:off x="5517960" y="3154731"/>
            <a:ext cx="3000606" cy="2664183"/>
          </a:xfrm>
          <a:prstGeom prst="rect">
            <a:avLst/>
          </a:prstGeom>
          <a:noFill/>
          <a:effec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mtClean="0"/>
              <a:t>Why Sell ROK? </a:t>
            </a:r>
          </a:p>
        </p:txBody>
      </p:sp>
      <p:sp>
        <p:nvSpPr>
          <p:cNvPr id="13" name="Rectangle 3"/>
          <p:cNvSpPr>
            <a:spLocks noGrp="1" noChangeArrowheads="1"/>
          </p:cNvSpPr>
          <p:nvPr>
            <p:ph idx="1"/>
          </p:nvPr>
        </p:nvSpPr>
        <p:spPr>
          <a:xfrm>
            <a:off x="676901" y="1500763"/>
            <a:ext cx="4215741" cy="4044184"/>
          </a:xfrm>
          <a:noFill/>
        </p:spPr>
        <p:txBody>
          <a:bodyPr/>
          <a:lstStyle/>
          <a:p>
            <a:pPr eaLnBrk="1" hangingPunct="1">
              <a:lnSpc>
                <a:spcPct val="70000"/>
              </a:lnSpc>
              <a:buFontTx/>
              <a:buNone/>
            </a:pPr>
            <a:r>
              <a:rPr lang="en-US" sz="2000" b="1" dirty="0" smtClean="0"/>
              <a:t>OEM</a:t>
            </a:r>
          </a:p>
          <a:p>
            <a:pPr eaLnBrk="1" hangingPunct="1">
              <a:lnSpc>
                <a:spcPct val="70000"/>
              </a:lnSpc>
            </a:pPr>
            <a:r>
              <a:rPr lang="en-US" sz="2000" dirty="0" smtClean="0"/>
              <a:t>SMB Market Potential</a:t>
            </a:r>
          </a:p>
          <a:p>
            <a:pPr eaLnBrk="1" hangingPunct="1">
              <a:lnSpc>
                <a:spcPct val="70000"/>
              </a:lnSpc>
            </a:pPr>
            <a:r>
              <a:rPr lang="en-US" sz="2000" dirty="0" smtClean="0"/>
              <a:t>Alternative to Pre-install</a:t>
            </a:r>
          </a:p>
          <a:p>
            <a:pPr eaLnBrk="1" hangingPunct="1">
              <a:lnSpc>
                <a:spcPct val="70000"/>
              </a:lnSpc>
            </a:pPr>
            <a:endParaRPr lang="en-US" sz="2000" dirty="0" smtClean="0"/>
          </a:p>
          <a:p>
            <a:pPr eaLnBrk="1" hangingPunct="1">
              <a:lnSpc>
                <a:spcPct val="70000"/>
              </a:lnSpc>
              <a:buFontTx/>
              <a:buNone/>
            </a:pPr>
            <a:r>
              <a:rPr lang="en-US" sz="2000" b="1" dirty="0" smtClean="0"/>
              <a:t>Reseller</a:t>
            </a:r>
          </a:p>
          <a:p>
            <a:pPr eaLnBrk="1" hangingPunct="1">
              <a:lnSpc>
                <a:spcPct val="70000"/>
              </a:lnSpc>
            </a:pPr>
            <a:r>
              <a:rPr lang="en-US" sz="2000" dirty="0" smtClean="0"/>
              <a:t>Lower Acquisition Cost</a:t>
            </a:r>
          </a:p>
          <a:p>
            <a:pPr eaLnBrk="1" hangingPunct="1">
              <a:lnSpc>
                <a:spcPct val="70000"/>
              </a:lnSpc>
            </a:pPr>
            <a:r>
              <a:rPr lang="en-US" sz="2000" dirty="0" smtClean="0"/>
              <a:t>Lower Inventory Cost</a:t>
            </a:r>
          </a:p>
          <a:p>
            <a:pPr eaLnBrk="1" hangingPunct="1">
              <a:lnSpc>
                <a:spcPct val="70000"/>
              </a:lnSpc>
            </a:pPr>
            <a:r>
              <a:rPr lang="en-US" sz="2000" dirty="0" smtClean="0"/>
              <a:t>Lower Support Cost</a:t>
            </a:r>
          </a:p>
          <a:p>
            <a:pPr eaLnBrk="1" hangingPunct="1">
              <a:lnSpc>
                <a:spcPct val="70000"/>
              </a:lnSpc>
            </a:pPr>
            <a:r>
              <a:rPr lang="en-US" sz="2000" dirty="0" smtClean="0"/>
              <a:t>Convenience</a:t>
            </a:r>
          </a:p>
          <a:p>
            <a:pPr eaLnBrk="1" hangingPunct="1">
              <a:lnSpc>
                <a:spcPct val="70000"/>
              </a:lnSpc>
            </a:pPr>
            <a:endParaRPr lang="en-US" sz="2000" dirty="0" smtClean="0"/>
          </a:p>
          <a:p>
            <a:pPr eaLnBrk="1" hangingPunct="1">
              <a:lnSpc>
                <a:spcPct val="70000"/>
              </a:lnSpc>
              <a:buFontTx/>
              <a:buNone/>
            </a:pPr>
            <a:r>
              <a:rPr lang="en-US" sz="2000" b="1" dirty="0" err="1" smtClean="0"/>
              <a:t>Disti</a:t>
            </a:r>
            <a:r>
              <a:rPr lang="en-US" sz="2000" b="1" dirty="0" smtClean="0"/>
              <a:t> Sales Rep</a:t>
            </a:r>
          </a:p>
          <a:p>
            <a:pPr eaLnBrk="1" hangingPunct="1">
              <a:lnSpc>
                <a:spcPct val="70000"/>
              </a:lnSpc>
            </a:pPr>
            <a:r>
              <a:rPr lang="en-US" sz="2000" dirty="0" smtClean="0"/>
              <a:t>Promotions</a:t>
            </a:r>
          </a:p>
          <a:p>
            <a:pPr eaLnBrk="1" hangingPunct="1">
              <a:lnSpc>
                <a:spcPct val="70000"/>
              </a:lnSpc>
            </a:pPr>
            <a:r>
              <a:rPr lang="en-US" sz="2000" dirty="0" smtClean="0"/>
              <a:t>Sales Against Quota</a:t>
            </a:r>
          </a:p>
        </p:txBody>
      </p:sp>
      <p:pic>
        <p:nvPicPr>
          <p:cNvPr id="14"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344386" y="1192268"/>
            <a:ext cx="4607625" cy="1479679"/>
          </a:xfrm>
          <a:prstGeom prst="rect">
            <a:avLst/>
          </a:prstGeom>
          <a:noFill/>
        </p:spPr>
      </p:pic>
      <p:pic>
        <p:nvPicPr>
          <p:cNvPr id="15"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344386" y="2427302"/>
            <a:ext cx="4607625" cy="1809548"/>
          </a:xfrm>
          <a:prstGeom prst="rect">
            <a:avLst/>
          </a:prstGeom>
          <a:noFill/>
        </p:spPr>
      </p:pic>
      <p:pic>
        <p:nvPicPr>
          <p:cNvPr id="16"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a:off x="344386" y="4161100"/>
            <a:ext cx="4607625" cy="1809548"/>
          </a:xfrm>
          <a:prstGeom prst="rect">
            <a:avLst/>
          </a:prstGeom>
          <a:noFill/>
        </p:spPr>
      </p:pic>
      <p:grpSp>
        <p:nvGrpSpPr>
          <p:cNvPr id="17" name="Group 16"/>
          <p:cNvGrpSpPr/>
          <p:nvPr/>
        </p:nvGrpSpPr>
        <p:grpSpPr>
          <a:xfrm>
            <a:off x="4248817" y="2327562"/>
            <a:ext cx="4111409" cy="3988137"/>
            <a:chOff x="4762005" y="2422453"/>
            <a:chExt cx="3372587" cy="3271467"/>
          </a:xfrm>
        </p:grpSpPr>
        <p:pic>
          <p:nvPicPr>
            <p:cNvPr id="18" name="Picture 1" descr="C:\Program Files\Microsoft Resource DVD Artwork\DVD_ART\Artwork_Imagery\Photos_for_PPT\Soft-edge_photos\FY06 Brand - Vista IT Portraits\Windows Vista IT P FY06 Walter man standing smiling servers dell arms crossed.png"/>
            <p:cNvPicPr>
              <a:picLocks noChangeAspect="1" noChangeArrowheads="1"/>
            </p:cNvPicPr>
            <p:nvPr/>
          </p:nvPicPr>
          <p:blipFill>
            <a:blip r:embed="rId4" cstate="print"/>
            <a:srcRect l="24505" r="5162" b="7692"/>
            <a:stretch>
              <a:fillRect/>
            </a:stretch>
          </p:blipFill>
          <p:spPr bwMode="auto">
            <a:xfrm>
              <a:off x="5545773" y="2422453"/>
              <a:ext cx="2588819" cy="2992692"/>
            </a:xfrm>
            <a:prstGeom prst="rect">
              <a:avLst/>
            </a:prstGeom>
            <a:noFill/>
            <a:effectLst>
              <a:softEdge rad="127000"/>
            </a:effectLst>
          </p:spPr>
        </p:pic>
        <p:pic>
          <p:nvPicPr>
            <p:cNvPr id="19" name="Picture 3" descr="C:\Documents and Settings\sarahs\My Documents\_SSD_Business\Clients\Buzzbee\1040_SMSP_Templates_PPTs\To-Partner\corner.png"/>
            <p:cNvPicPr>
              <a:picLocks noChangeAspect="1" noChangeArrowheads="1"/>
            </p:cNvPicPr>
            <p:nvPr/>
          </p:nvPicPr>
          <p:blipFill>
            <a:blip r:embed="rId3" cstate="print"/>
            <a:srcRect/>
            <a:stretch>
              <a:fillRect/>
            </a:stretch>
          </p:blipFill>
          <p:spPr bwMode="auto">
            <a:xfrm rot="10800000">
              <a:off x="4762005" y="2822074"/>
              <a:ext cx="3372585" cy="2871846"/>
            </a:xfrm>
            <a:prstGeom prst="rect">
              <a:avLst/>
            </a:prstGeom>
            <a:noFill/>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4175" y="339725"/>
            <a:ext cx="8393113" cy="674031"/>
          </a:xfrm>
        </p:spPr>
        <p:txBody>
          <a:bodyPr/>
          <a:lstStyle/>
          <a:p>
            <a:r>
              <a:rPr lang="en-US" dirty="0" smtClean="0"/>
              <a:t>Server Services Rebate Details</a:t>
            </a:r>
            <a:endParaRPr lang="en-US" dirty="0"/>
          </a:p>
        </p:txBody>
      </p:sp>
      <p:sp>
        <p:nvSpPr>
          <p:cNvPr id="7" name="Content Placeholder 2"/>
          <p:cNvSpPr>
            <a:spLocks noGrp="1"/>
          </p:cNvSpPr>
          <p:nvPr>
            <p:ph idx="1"/>
          </p:nvPr>
        </p:nvSpPr>
        <p:spPr>
          <a:xfrm>
            <a:off x="306573" y="5977765"/>
            <a:ext cx="8388350" cy="244905"/>
          </a:xfrm>
        </p:spPr>
        <p:txBody>
          <a:bodyPr>
            <a:normAutofit/>
          </a:bodyPr>
          <a:lstStyle/>
          <a:p>
            <a:pPr>
              <a:buNone/>
            </a:pPr>
            <a:r>
              <a:rPr lang="en-US" sz="1100" smtClean="0"/>
              <a:t>* </a:t>
            </a:r>
            <a:r>
              <a:rPr lang="en-US" sz="1100" dirty="0" smtClean="0"/>
              <a:t>For complete terms and conditions, please refer to the terms and conditions at </a:t>
            </a:r>
            <a:r>
              <a:rPr lang="en-US" sz="1100" dirty="0" smtClean="0">
                <a:hlinkClick r:id="rId2"/>
              </a:rPr>
              <a:t>www.serveroffer.com</a:t>
            </a:r>
            <a:r>
              <a:rPr lang="en-US" sz="1100" smtClean="0"/>
              <a:t>. </a:t>
            </a:r>
            <a:endParaRPr lang="en-US" sz="1100" dirty="0" smtClean="0"/>
          </a:p>
        </p:txBody>
      </p:sp>
      <p:graphicFrame>
        <p:nvGraphicFramePr>
          <p:cNvPr id="8" name="Table 7"/>
          <p:cNvGraphicFramePr>
            <a:graphicFrameLocks noGrp="1"/>
          </p:cNvGraphicFramePr>
          <p:nvPr/>
        </p:nvGraphicFramePr>
        <p:xfrm>
          <a:off x="190005" y="1052616"/>
          <a:ext cx="8716488" cy="4748784"/>
        </p:xfrm>
        <a:graphic>
          <a:graphicData uri="http://schemas.openxmlformats.org/drawingml/2006/table">
            <a:tbl>
              <a:tblPr firstCol="1">
                <a:effectLst/>
                <a:tableStyleId>{D113A9D2-9D6B-4929-AA2D-F23B5EE8CBE7}</a:tableStyleId>
              </a:tblPr>
              <a:tblGrid>
                <a:gridCol w="890650"/>
                <a:gridCol w="7825838"/>
              </a:tblGrid>
              <a:tr h="370840">
                <a:tc>
                  <a:txBody>
                    <a:bodyPr/>
                    <a:lstStyle/>
                    <a:p>
                      <a:r>
                        <a:rPr lang="en-US" sz="1600" dirty="0" smtClean="0">
                          <a:latin typeface="Segoe UI" pitchFamily="34" charset="0"/>
                          <a:cs typeface="Segoe UI" pitchFamily="34" charset="0"/>
                        </a:rPr>
                        <a:t>When</a:t>
                      </a:r>
                      <a:endParaRPr lang="en-US" sz="1600" dirty="0">
                        <a:latin typeface="Segoe UI" pitchFamily="34" charset="0"/>
                        <a:cs typeface="Segoe UI" pitchFamily="34" charset="0"/>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Segoe UI" pitchFamily="34" charset="0"/>
                          <a:ea typeface="+mn-ea"/>
                          <a:cs typeface="Segoe UI" pitchFamily="34" charset="0"/>
                        </a:rPr>
                        <a:t>July 1, 2009 to December 31, 2009*</a:t>
                      </a:r>
                      <a:endParaRPr lang="en-US" sz="160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600" smtClean="0">
                          <a:latin typeface="Segoe UI" pitchFamily="34" charset="0"/>
                          <a:cs typeface="Segoe UI" pitchFamily="34" charset="0"/>
                        </a:rPr>
                        <a:t>Where</a:t>
                      </a:r>
                      <a:endParaRPr lang="en-US" sz="1600">
                        <a:latin typeface="Segoe UI" pitchFamily="34" charset="0"/>
                        <a:cs typeface="Segoe UI" pitchFamily="34" charset="0"/>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Segoe UI" pitchFamily="34" charset="0"/>
                          <a:ea typeface="+mn-ea"/>
                          <a:cs typeface="Segoe UI" pitchFamily="34" charset="0"/>
                        </a:rPr>
                        <a:t>Submit claims at </a:t>
                      </a:r>
                      <a:r>
                        <a:rPr kumimoji="0" lang="en-US" sz="1400" b="0" i="0" u="none" strike="noStrike" kern="0" cap="none" spc="0" normalizeH="0" baseline="0" noProof="0" smtClean="0">
                          <a:ln>
                            <a:noFill/>
                          </a:ln>
                          <a:solidFill>
                            <a:prstClr val="black"/>
                          </a:solidFill>
                          <a:effectLst/>
                          <a:uLnTx/>
                          <a:uFillTx/>
                          <a:latin typeface="Segoe UI" pitchFamily="34" charset="0"/>
                          <a:ea typeface="+mn-ea"/>
                          <a:cs typeface="Segoe UI" pitchFamily="34" charset="0"/>
                          <a:hlinkClick r:id="rId2"/>
                        </a:rPr>
                        <a:t>www.serveroffer.com</a:t>
                      </a:r>
                      <a:r>
                        <a:rPr kumimoji="0" lang="en-US" sz="1400" b="0" i="0" u="none" strike="noStrike" kern="0" cap="none" spc="0" normalizeH="0" baseline="0" noProof="0" smtClean="0">
                          <a:ln>
                            <a:noFill/>
                          </a:ln>
                          <a:solidFill>
                            <a:prstClr val="black"/>
                          </a:solidFill>
                          <a:effectLst/>
                          <a:uLnTx/>
                          <a:uFillTx/>
                          <a:latin typeface="Segoe UI" pitchFamily="34" charset="0"/>
                          <a:ea typeface="+mn-ea"/>
                          <a:cs typeface="Segoe UI" pitchFamily="34" charset="0"/>
                        </a:rPr>
                        <a:t> </a:t>
                      </a:r>
                      <a:endParaRPr lang="en-US" sz="160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600" smtClean="0">
                          <a:latin typeface="Segoe UI" pitchFamily="34" charset="0"/>
                          <a:cs typeface="Segoe UI" pitchFamily="34" charset="0"/>
                        </a:rPr>
                        <a:t>Who</a:t>
                      </a:r>
                      <a:endParaRPr lang="en-US" sz="1600">
                        <a:latin typeface="Segoe UI" pitchFamily="34" charset="0"/>
                        <a:cs typeface="Segoe UI" pitchFamily="34" charset="0"/>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Segoe UI" pitchFamily="34" charset="0"/>
                          <a:ea typeface="+mn-ea"/>
                          <a:cs typeface="Segoe UI" pitchFamily="34" charset="0"/>
                        </a:rPr>
                        <a:t>Sellers and providers of services for the eligible server operating systems </a:t>
                      </a:r>
                      <a:endParaRPr lang="en-US" sz="160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600" smtClean="0">
                          <a:latin typeface="Segoe UI" pitchFamily="34" charset="0"/>
                          <a:cs typeface="Segoe UI" pitchFamily="34" charset="0"/>
                        </a:rPr>
                        <a:t>What</a:t>
                      </a:r>
                      <a:endParaRPr lang="en-US" sz="1600">
                        <a:latin typeface="Segoe UI" pitchFamily="34" charset="0"/>
                        <a:cs typeface="Segoe UI" pitchFamily="34" charset="0"/>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588" algn="l" defTabSz="914400" rtl="0" eaLnBrk="1" fontAlgn="base" latinLnBrk="0" hangingPunct="1">
                        <a:lnSpc>
                          <a:spcPct val="120000"/>
                        </a:lnSpc>
                        <a:spcBef>
                          <a:spcPct val="30000"/>
                        </a:spcBef>
                        <a:spcAft>
                          <a:spcPts val="600"/>
                        </a:spcAft>
                        <a:buClr>
                          <a:srgbClr val="3E74B9">
                            <a:lumMod val="60000"/>
                            <a:lumOff val="40000"/>
                          </a:srgbClr>
                        </a:buClr>
                        <a:buSzPct val="85000"/>
                        <a:buFont typeface="Wingdings" pitchFamily="2" charset="2"/>
                        <a:buNone/>
                        <a:tabLst/>
                        <a:defRPr/>
                      </a:pPr>
                      <a:r>
                        <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Sell and deliver deployment services for the following server operating system to be eligible for the listed rebate amounts: </a:t>
                      </a:r>
                    </a:p>
                    <a:p>
                      <a:pPr marL="0" marR="0" lvl="0" indent="1588" algn="l" defTabSz="914400" rtl="0" eaLnBrk="1" fontAlgn="base" latinLnBrk="0" hangingPunct="1">
                        <a:lnSpc>
                          <a:spcPct val="120000"/>
                        </a:lnSpc>
                        <a:spcBef>
                          <a:spcPct val="30000"/>
                        </a:spcBef>
                        <a:spcAft>
                          <a:spcPts val="600"/>
                        </a:spcAft>
                        <a:buClr>
                          <a:srgbClr val="3E74B9">
                            <a:lumMod val="60000"/>
                            <a:lumOff val="40000"/>
                          </a:srgbClr>
                        </a:buClr>
                        <a:buSzPct val="85000"/>
                        <a:buFont typeface="Wingdings" pitchFamily="2" charset="2"/>
                        <a:buNone/>
                        <a:tabLst/>
                        <a:defRPr/>
                      </a:pPr>
                      <a:endPar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endParaRPr>
                    </a:p>
                    <a:p>
                      <a:pPr marL="0" marR="0" lvl="0" indent="1588" algn="l" defTabSz="914400" rtl="0" eaLnBrk="1" fontAlgn="base" latinLnBrk="0" hangingPunct="1">
                        <a:lnSpc>
                          <a:spcPct val="120000"/>
                        </a:lnSpc>
                        <a:spcBef>
                          <a:spcPct val="30000"/>
                        </a:spcBef>
                        <a:spcAft>
                          <a:spcPts val="600"/>
                        </a:spcAft>
                        <a:buClr>
                          <a:srgbClr val="3E74B9">
                            <a:lumMod val="60000"/>
                            <a:lumOff val="40000"/>
                          </a:srgbClr>
                        </a:buClr>
                        <a:buSzPct val="85000"/>
                        <a:buFont typeface="Wingdings" pitchFamily="2" charset="2"/>
                        <a:buNone/>
                        <a:tabLst/>
                        <a:defRPr/>
                      </a:pPr>
                      <a:endPar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endParaRPr>
                    </a:p>
                    <a:p>
                      <a:pPr marL="0" marR="0" lvl="0" indent="1588" algn="l" defTabSz="914400" rtl="0" eaLnBrk="1" fontAlgn="base" latinLnBrk="0" hangingPunct="1">
                        <a:lnSpc>
                          <a:spcPct val="120000"/>
                        </a:lnSpc>
                        <a:spcBef>
                          <a:spcPct val="30000"/>
                        </a:spcBef>
                        <a:spcAft>
                          <a:spcPts val="600"/>
                        </a:spcAft>
                        <a:buClr>
                          <a:srgbClr val="3E74B9">
                            <a:lumMod val="60000"/>
                            <a:lumOff val="40000"/>
                          </a:srgbClr>
                        </a:buClr>
                        <a:buSzPct val="85000"/>
                        <a:buFont typeface="Wingdings" pitchFamily="2" charset="2"/>
                        <a:buNone/>
                        <a:tabLst/>
                        <a:defRPr/>
                      </a:pPr>
                      <a:endPar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endParaRPr>
                    </a:p>
                    <a:p>
                      <a:pPr marL="0" marR="0" lvl="0" indent="1588" algn="l" defTabSz="914400" rtl="0" eaLnBrk="1" fontAlgn="base" latinLnBrk="0" hangingPunct="1">
                        <a:lnSpc>
                          <a:spcPct val="120000"/>
                        </a:lnSpc>
                        <a:spcBef>
                          <a:spcPct val="30000"/>
                        </a:spcBef>
                        <a:spcAft>
                          <a:spcPts val="600"/>
                        </a:spcAft>
                        <a:buClr>
                          <a:srgbClr val="3E74B9">
                            <a:lumMod val="60000"/>
                            <a:lumOff val="40000"/>
                          </a:srgbClr>
                        </a:buClr>
                        <a:buSzPct val="85000"/>
                        <a:buFont typeface="Wingdings" pitchFamily="2" charset="2"/>
                        <a:buNone/>
                        <a:tabLst/>
                        <a:defRPr/>
                      </a:pPr>
                      <a:endPar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endParaRPr>
                    </a:p>
                    <a:p>
                      <a:pPr marL="0" marR="0" lvl="0" indent="1588" algn="l" defTabSz="914400" rtl="0" eaLnBrk="1" fontAlgn="base" latinLnBrk="0" hangingPunct="1">
                        <a:lnSpc>
                          <a:spcPct val="120000"/>
                        </a:lnSpc>
                        <a:spcBef>
                          <a:spcPct val="30000"/>
                        </a:spcBef>
                        <a:spcAft>
                          <a:spcPts val="600"/>
                        </a:spcAft>
                        <a:buClr>
                          <a:srgbClr val="3E74B9">
                            <a:lumMod val="60000"/>
                            <a:lumOff val="40000"/>
                          </a:srgbClr>
                        </a:buClr>
                        <a:buSzPct val="85000"/>
                        <a:buFont typeface="Wingdings" pitchFamily="2" charset="2"/>
                        <a:buNone/>
                        <a:tabLst/>
                        <a:defRPr/>
                      </a:pPr>
                      <a:endPar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600" smtClean="0">
                          <a:latin typeface="Segoe UI" pitchFamily="34" charset="0"/>
                          <a:cs typeface="Segoe UI" pitchFamily="34" charset="0"/>
                        </a:rPr>
                        <a:t>How</a:t>
                      </a:r>
                      <a:endParaRPr lang="en-US" sz="1600">
                        <a:latin typeface="Segoe UI" pitchFamily="34" charset="0"/>
                        <a:cs typeface="Segoe UI" pitchFamily="34" charset="0"/>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4163" marR="0" lvl="0" indent="-282575" algn="l" defTabSz="914400" rtl="0" eaLnBrk="1" fontAlgn="base" latinLnBrk="0" hangingPunct="1">
                        <a:lnSpc>
                          <a:spcPct val="90000"/>
                        </a:lnSpc>
                        <a:spcBef>
                          <a:spcPct val="30000"/>
                        </a:spcBef>
                        <a:spcAft>
                          <a:spcPct val="0"/>
                        </a:spcAft>
                        <a:buClr>
                          <a:schemeClr val="accent1"/>
                        </a:buClr>
                        <a:buSzPct val="85000"/>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Purchase eligible server operating system from your distributor</a:t>
                      </a:r>
                    </a:p>
                    <a:p>
                      <a:pPr marL="284163" marR="0" lvl="0" indent="-282575" algn="l" defTabSz="914400" rtl="0" eaLnBrk="1" fontAlgn="base" latinLnBrk="0" hangingPunct="1">
                        <a:lnSpc>
                          <a:spcPct val="90000"/>
                        </a:lnSpc>
                        <a:spcBef>
                          <a:spcPct val="30000"/>
                        </a:spcBef>
                        <a:spcAft>
                          <a:spcPct val="0"/>
                        </a:spcAft>
                        <a:buClr>
                          <a:schemeClr val="accent1"/>
                        </a:buClr>
                        <a:buSzPct val="85000"/>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Sell a minimum of </a:t>
                      </a:r>
                      <a:r>
                        <a:rPr kumimoji="0" lang="en-US" sz="1400" b="0" i="0" u="sng"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TWO</a:t>
                      </a:r>
                      <a:r>
                        <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 eligible server operating systems  with deployment services </a:t>
                      </a:r>
                    </a:p>
                    <a:p>
                      <a:pPr marL="284163" marR="0" lvl="0" indent="-282575" algn="l" defTabSz="914400" rtl="0" eaLnBrk="1" fontAlgn="base" latinLnBrk="0" hangingPunct="1">
                        <a:lnSpc>
                          <a:spcPct val="90000"/>
                        </a:lnSpc>
                        <a:spcBef>
                          <a:spcPct val="30000"/>
                        </a:spcBef>
                        <a:spcAft>
                          <a:spcPct val="0"/>
                        </a:spcAft>
                        <a:buClr>
                          <a:schemeClr val="accent1"/>
                        </a:buClr>
                        <a:buSzPct val="85000"/>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Once approved for </a:t>
                      </a:r>
                      <a:r>
                        <a:rPr kumimoji="0" lang="en-US" sz="1400" b="0" i="0" u="sng"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TWO</a:t>
                      </a:r>
                      <a:r>
                        <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 you can be eligible to claim up to 23 additional rebates</a:t>
                      </a:r>
                    </a:p>
                    <a:p>
                      <a:pPr marL="284163" marR="0" lvl="0" indent="-282575" algn="l" defTabSz="914400" rtl="0" eaLnBrk="1" fontAlgn="base" latinLnBrk="0" hangingPunct="1">
                        <a:lnSpc>
                          <a:spcPct val="90000"/>
                        </a:lnSpc>
                        <a:spcBef>
                          <a:spcPct val="30000"/>
                        </a:spcBef>
                        <a:spcAft>
                          <a:spcPts val="1800"/>
                        </a:spcAft>
                        <a:buClr>
                          <a:schemeClr val="accent1"/>
                        </a:buClr>
                        <a:buSzPct val="85000"/>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Segoe UI" pitchFamily="34" charset="0"/>
                          <a:ea typeface="+mn-ea"/>
                          <a:cs typeface="Segoe UI" pitchFamily="34" charset="0"/>
                        </a:rPr>
                        <a:t>All claims must be submitted by July 31, 2009</a:t>
                      </a:r>
                      <a:endParaRPr lang="en-US" sz="1600" dirty="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1280556" y="2790507"/>
            <a:ext cx="5262748" cy="18419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create\Brandteam\EPRO\ARCHIVE\CROSS-BRAND\MS_logo\mslogo\ms-logo-bL_r.png"/>
          <p:cNvPicPr>
            <a:picLocks noChangeAspect="1" noChangeArrowheads="1"/>
          </p:cNvPicPr>
          <p:nvPr/>
        </p:nvPicPr>
        <p:blipFill>
          <a:blip r:embed="rId3" cstate="print">
            <a:lum bright="-100000"/>
          </a:blip>
          <a:srcRect/>
          <a:stretch>
            <a:fillRect/>
          </a:stretch>
        </p:blipFill>
        <p:spPr bwMode="auto">
          <a:xfrm>
            <a:off x="2048476" y="2760026"/>
            <a:ext cx="5154208" cy="830746"/>
          </a:xfrm>
          <a:prstGeom prst="rect">
            <a:avLst/>
          </a:prstGeom>
          <a:noFill/>
        </p:spPr>
      </p:pic>
      <p:sp>
        <p:nvSpPr>
          <p:cNvPr id="5" name="Text Box 7"/>
          <p:cNvSpPr txBox="1">
            <a:spLocks noChangeArrowheads="1"/>
          </p:cNvSpPr>
          <p:nvPr/>
        </p:nvSpPr>
        <p:spPr bwMode="auto">
          <a:xfrm>
            <a:off x="427038" y="5763264"/>
            <a:ext cx="8437562" cy="571695"/>
          </a:xfrm>
          <a:prstGeom prst="rect">
            <a:avLst/>
          </a:prstGeom>
          <a:noFill/>
          <a:ln w="12700">
            <a:noFill/>
            <a:miter lim="800000"/>
            <a:headEnd type="none" w="sm" len="sm"/>
            <a:tailEnd type="none" w="sm" len="sm"/>
          </a:ln>
          <a:effectLst/>
        </p:spPr>
        <p:txBody>
          <a:bodyPr>
            <a:spAutoFit/>
          </a:bodyPr>
          <a:lstStyle/>
          <a:p>
            <a:pPr algn="ctr">
              <a:lnSpc>
                <a:spcPct val="85000"/>
              </a:lnSpc>
              <a:spcBef>
                <a:spcPct val="20000"/>
              </a:spcBef>
              <a:defRPr/>
            </a:pPr>
            <a:r>
              <a:rPr lang="en-US" sz="700" dirty="0">
                <a:solidFill>
                  <a:schemeClr val="bg1">
                    <a:lumMod val="50000"/>
                  </a:schemeClr>
                </a:solidFill>
              </a:rPr>
              <a:t>© </a:t>
            </a:r>
            <a:r>
              <a:rPr lang="en-US" sz="700" dirty="0" smtClean="0">
                <a:solidFill>
                  <a:schemeClr val="bg1">
                    <a:lumMod val="50000"/>
                  </a:schemeClr>
                </a:solidFill>
              </a:rPr>
              <a:t>2009 </a:t>
            </a:r>
            <a:r>
              <a:rPr lang="en-US" sz="700" dirty="0">
                <a:solidFill>
                  <a:schemeClr val="bg1">
                    <a:lumMod val="50000"/>
                  </a:schemeClr>
                </a:solidFill>
              </a:rPr>
              <a:t>Microsoft Corporation. All rights reserved. Microsoft, </a:t>
            </a:r>
            <a:r>
              <a:rPr lang="en-US" sz="700" dirty="0" smtClean="0">
                <a:solidFill>
                  <a:schemeClr val="bg1">
                    <a:lumMod val="50000"/>
                  </a:schemeClr>
                </a:solidFill>
              </a:rPr>
              <a:t>Windows Server, Windows Small Business Server, Windows  Essential Business Server, Windows Essential Business Server, the Windows Server logo, the Windows Small Business Server logo, and the Windows Essential Server logo are trademarks of the Microsoft group of companies.</a:t>
            </a:r>
            <a:endParaRPr lang="en-US" sz="700" dirty="0">
              <a:solidFill>
                <a:schemeClr val="bg1">
                  <a:lumMod val="50000"/>
                </a:schemeClr>
              </a:solidFill>
            </a:endParaRPr>
          </a:p>
          <a:p>
            <a:pPr algn="ctr">
              <a:lnSpc>
                <a:spcPct val="85000"/>
              </a:lnSpc>
              <a:spcBef>
                <a:spcPct val="20000"/>
              </a:spcBef>
              <a:defRPr/>
            </a:pPr>
            <a:r>
              <a:rPr lang="en-US" sz="700" dirty="0">
                <a:solidFill>
                  <a:schemeClr val="bg1">
                    <a:lumMod val="50000"/>
                  </a:schemeClr>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lumMod val="50000"/>
                  </a:schemeClr>
                </a:solidFill>
              </a:rPr>
            </a:br>
            <a:r>
              <a:rPr lang="en-US" sz="700" dirty="0">
                <a:solidFill>
                  <a:schemeClr val="bg1">
                    <a:lumMod val="50000"/>
                  </a:schemeClr>
                </a:solidFill>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720868" y="2115888"/>
            <a:ext cx="3306726" cy="3519379"/>
          </a:xfrm>
          <a:prstGeom prst="roundRect">
            <a:avLst>
              <a:gd name="adj" fmla="val 4451"/>
            </a:avLst>
          </a:prstGeom>
          <a:gradFill>
            <a:gsLst>
              <a:gs pos="0">
                <a:schemeClr val="bg1"/>
              </a:gs>
              <a:gs pos="100000">
                <a:srgbClr val="FFC081"/>
              </a:gs>
            </a:gsLst>
            <a:lin ang="6000000" scaled="0"/>
          </a:gradFill>
          <a:ln w="9525" cap="flat" cmpd="sng" algn="ctr">
            <a:gradFill flip="none" rotWithShape="1">
              <a:gsLst>
                <a:gs pos="0">
                  <a:srgbClr val="F77D32"/>
                </a:gs>
                <a:gs pos="100000">
                  <a:schemeClr val="accent5">
                    <a:lumMod val="60000"/>
                    <a:lumOff val="40000"/>
                  </a:schemeClr>
                </a:gs>
              </a:gsLst>
              <a:lin ang="13500000" scaled="1"/>
              <a:tileRect/>
            </a:gradFill>
            <a:prstDash val="solid"/>
            <a:headEnd type="none" w="sm" len="sm"/>
            <a:tailEnd type="none" w="sm" len="sm"/>
          </a:ln>
          <a:effectLst>
            <a:innerShdw blurRad="609600">
              <a:schemeClr val="accent4"/>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kern="0" dirty="0" smtClean="0">
              <a:solidFill>
                <a:sysClr val="windowText" lastClr="000000"/>
              </a:solidFill>
              <a:latin typeface="Segoe UI" pitchFamily="34" charset="0"/>
              <a:cs typeface="Segoe UI" pitchFamily="34" charset="0"/>
            </a:endParaRPr>
          </a:p>
        </p:txBody>
      </p:sp>
      <p:sp>
        <p:nvSpPr>
          <p:cNvPr id="17" name="16-Point Star 16"/>
          <p:cNvSpPr/>
          <p:nvPr/>
        </p:nvSpPr>
        <p:spPr bwMode="auto">
          <a:xfrm>
            <a:off x="6096009" y="1839885"/>
            <a:ext cx="574149" cy="527043"/>
          </a:xfrm>
          <a:prstGeom prst="star16">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457200" marR="0" indent="-457200" defTabSz="914099" latinLnBrk="0">
              <a:lnSpc>
                <a:spcPct val="100000"/>
              </a:lnSpc>
              <a:buClrTx/>
              <a:buSzTx/>
              <a:buFont typeface="+mj-lt"/>
              <a:buAutoNum type="arabicPeriod"/>
              <a:tabLst/>
              <a:defRPr/>
            </a:pPr>
            <a:endParaRPr lang="en-US" kern="0" dirty="0" smtClean="0">
              <a:solidFill>
                <a:sysClr val="windowText" lastClr="000000"/>
              </a:solidFill>
              <a:latin typeface="Segoe UI" pitchFamily="34" charset="0"/>
              <a:cs typeface="Segoe UI" pitchFamily="34" charset="0"/>
            </a:endParaRPr>
          </a:p>
        </p:txBody>
      </p:sp>
      <p:sp>
        <p:nvSpPr>
          <p:cNvPr id="8" name="Rounded Rectangle 7"/>
          <p:cNvSpPr/>
          <p:nvPr/>
        </p:nvSpPr>
        <p:spPr bwMode="auto">
          <a:xfrm>
            <a:off x="939223" y="2108799"/>
            <a:ext cx="3306726" cy="3519379"/>
          </a:xfrm>
          <a:prstGeom prst="roundRect">
            <a:avLst>
              <a:gd name="adj" fmla="val 4451"/>
            </a:avLst>
          </a:prstGeom>
          <a:gradFill>
            <a:gsLst>
              <a:gs pos="0">
                <a:schemeClr val="bg1"/>
              </a:gs>
              <a:gs pos="100000">
                <a:srgbClr val="FFC081"/>
              </a:gs>
            </a:gsLst>
            <a:lin ang="6000000" scaled="0"/>
          </a:gradFill>
          <a:ln w="9525" cap="flat" cmpd="sng" algn="ctr">
            <a:gradFill flip="none" rotWithShape="1">
              <a:gsLst>
                <a:gs pos="0">
                  <a:srgbClr val="F77D32"/>
                </a:gs>
                <a:gs pos="100000">
                  <a:schemeClr val="accent5">
                    <a:lumMod val="60000"/>
                    <a:lumOff val="40000"/>
                  </a:schemeClr>
                </a:gs>
              </a:gsLst>
              <a:lin ang="13500000" scaled="1"/>
              <a:tileRect/>
            </a:gradFill>
            <a:prstDash val="solid"/>
            <a:headEnd type="none" w="sm" len="sm"/>
            <a:tailEnd type="none" w="sm" len="sm"/>
          </a:ln>
          <a:effectLst>
            <a:innerShdw blurRad="609600">
              <a:schemeClr val="accent4"/>
            </a:innerShdw>
          </a:effectLst>
        </p:spPr>
        <p:txBody>
          <a:bodyPr vert="horz" wrap="none" lIns="91440" tIns="45720" rIns="91440" bIns="45720" numCol="1" rtlCol="0" anchor="ctr" anchorCtr="0" compatLnSpc="1">
            <a:prstTxWarp prst="textNoShape">
              <a:avLst/>
            </a:prstTxWarp>
          </a:bodyPr>
          <a:lstStyle/>
          <a:p>
            <a:pPr marL="457200" indent="-457200" defTabSz="914099">
              <a:buFont typeface="+mj-lt"/>
              <a:buAutoNum type="arabicPeriod"/>
              <a:defRPr/>
            </a:pPr>
            <a:endParaRPr lang="en-US" kern="0" dirty="0" smtClean="0">
              <a:solidFill>
                <a:sysClr val="windowText" lastClr="000000"/>
              </a:solidFill>
              <a:latin typeface="Segoe UI" pitchFamily="34" charset="0"/>
              <a:cs typeface="Segoe UI" pitchFamily="34" charset="0"/>
            </a:endParaRPr>
          </a:p>
        </p:txBody>
      </p:sp>
      <p:sp>
        <p:nvSpPr>
          <p:cNvPr id="11" name="16-Point Star 10"/>
          <p:cNvSpPr/>
          <p:nvPr/>
        </p:nvSpPr>
        <p:spPr bwMode="auto">
          <a:xfrm>
            <a:off x="2158418" y="1836341"/>
            <a:ext cx="574149" cy="527043"/>
          </a:xfrm>
          <a:prstGeom prst="star16">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457200" marR="0" indent="-457200" defTabSz="914099" latinLnBrk="0">
              <a:lnSpc>
                <a:spcPct val="100000"/>
              </a:lnSpc>
              <a:buClrTx/>
              <a:buSzTx/>
              <a:buFont typeface="+mj-lt"/>
              <a:buAutoNum type="arabicPeriod"/>
              <a:tabLst/>
              <a:defRPr/>
            </a:pPr>
            <a:endParaRPr lang="en-US" kern="0" dirty="0" smtClean="0">
              <a:solidFill>
                <a:sysClr val="windowText" lastClr="000000"/>
              </a:solidFill>
              <a:latin typeface="Segoe UI" pitchFamily="34" charset="0"/>
              <a:cs typeface="Segoe UI" pitchFamily="34" charset="0"/>
            </a:endParaRPr>
          </a:p>
        </p:txBody>
      </p:sp>
      <p:sp>
        <p:nvSpPr>
          <p:cNvPr id="12" name="Title 1"/>
          <p:cNvSpPr txBox="1">
            <a:spLocks noGrp="1"/>
          </p:cNvSpPr>
          <p:nvPr>
            <p:ph type="title"/>
          </p:nvPr>
        </p:nvSpPr>
        <p:spPr>
          <a:xfrm>
            <a:off x="332805" y="339725"/>
            <a:ext cx="8393113" cy="1078109"/>
          </a:xfrm>
          <a:prstGeom prst="rect">
            <a:avLst/>
          </a:prstGeom>
        </p:spPr>
        <p:txBody>
          <a:bodyPr vert="horz" lIns="91440" tIns="45720" rIns="91440" bIns="45720" rtlCol="0" anchor="t">
            <a:noAutofit/>
          </a:bodyPr>
          <a:lstStyle/>
          <a:p>
            <a:pPr lvl="0" fontAlgn="auto">
              <a:lnSpc>
                <a:spcPct val="100000"/>
              </a:lnSpc>
              <a:spcAft>
                <a:spcPts val="0"/>
              </a:spcAft>
              <a:defRPr/>
            </a:pPr>
            <a:r>
              <a:rPr lang="en-US" sz="3200" dirty="0" smtClean="0"/>
              <a:t>The Business Server Campaign Helps You </a:t>
            </a:r>
            <a:br>
              <a:rPr lang="en-US" sz="3200" dirty="0" smtClean="0"/>
            </a:br>
            <a:r>
              <a:rPr lang="en-US" sz="3200" dirty="0" smtClean="0"/>
              <a:t>Drive New Server Sales</a:t>
            </a:r>
            <a:endParaRPr kumimoji="0" lang="en-US" sz="3200" i="0" u="none" strike="noStrike" kern="1200" spc="0" normalizeH="0" baseline="0" noProof="0" dirty="0">
              <a:ln>
                <a:noFill/>
              </a:ln>
              <a:solidFill>
                <a:schemeClr val="accent6"/>
              </a:solidFill>
              <a:effectLst/>
              <a:uLnTx/>
              <a:uFillTx/>
              <a:latin typeface="+mj-lt"/>
              <a:ea typeface="+mj-ea"/>
              <a:cs typeface="+mj-cs"/>
            </a:endParaRPr>
          </a:p>
        </p:txBody>
      </p:sp>
      <p:sp>
        <p:nvSpPr>
          <p:cNvPr id="7" name="TextBox 6"/>
          <p:cNvSpPr txBox="1"/>
          <p:nvPr/>
        </p:nvSpPr>
        <p:spPr>
          <a:xfrm>
            <a:off x="4869724" y="2381707"/>
            <a:ext cx="3115338" cy="2923877"/>
          </a:xfrm>
          <a:prstGeom prst="rect">
            <a:avLst/>
          </a:prstGeom>
          <a:noFill/>
        </p:spPr>
        <p:txBody>
          <a:bodyPr wrap="square" rtlCol="0">
            <a:spAutoFit/>
          </a:bodyPr>
          <a:lstStyle/>
          <a:p>
            <a:pPr marL="0" lvl="1" eaLnBrk="1" hangingPunct="1">
              <a:spcBef>
                <a:spcPct val="30000"/>
              </a:spcBef>
              <a:buClr>
                <a:schemeClr val="accent1">
                  <a:lumMod val="75000"/>
                </a:schemeClr>
              </a:buClr>
              <a:buSzPct val="85000"/>
              <a:defRPr/>
            </a:pPr>
            <a:r>
              <a:rPr lang="en-US" sz="1600" b="1" kern="0" dirty="0" smtClean="0">
                <a:latin typeface="Segoe UI" pitchFamily="34" charset="0"/>
                <a:cs typeface="Segoe UI" pitchFamily="34" charset="0"/>
              </a:rPr>
              <a:t>Sales and marketing resources help you find new customers: </a:t>
            </a:r>
          </a:p>
          <a:p>
            <a:pPr marL="233363" lvl="1" indent="-233363" eaLnBrk="1" hangingPunct="1">
              <a:spcBef>
                <a:spcPct val="30000"/>
              </a:spcBef>
              <a:buClr>
                <a:schemeClr val="accent1">
                  <a:lumMod val="75000"/>
                </a:schemeClr>
              </a:buClr>
              <a:buSzPct val="85000"/>
              <a:buFont typeface="Wingdings" pitchFamily="2" charset="2"/>
              <a:buChar char="Ø"/>
              <a:defRPr/>
            </a:pPr>
            <a:r>
              <a:rPr lang="en-US" sz="1600" kern="0" dirty="0" smtClean="0">
                <a:latin typeface="Segoe UI" pitchFamily="34" charset="0"/>
                <a:cs typeface="Segoe UI" pitchFamily="34" charset="0"/>
              </a:rPr>
              <a:t>Prospecting sales guide and call script</a:t>
            </a:r>
          </a:p>
          <a:p>
            <a:pPr marL="233363" lvl="1" indent="-233363" eaLnBrk="1" hangingPunct="1">
              <a:spcBef>
                <a:spcPct val="30000"/>
              </a:spcBef>
              <a:buClr>
                <a:schemeClr val="accent1">
                  <a:lumMod val="75000"/>
                </a:schemeClr>
              </a:buClr>
              <a:buSzPct val="85000"/>
              <a:buFont typeface="Wingdings" pitchFamily="2" charset="2"/>
              <a:buChar char="Ø"/>
              <a:defRPr/>
            </a:pPr>
            <a:r>
              <a:rPr lang="en-US" sz="1600" kern="0" dirty="0" smtClean="0">
                <a:latin typeface="Segoe UI" pitchFamily="34" charset="0"/>
                <a:cs typeface="Segoe UI" pitchFamily="34" charset="0"/>
              </a:rPr>
              <a:t>Web banners and Web copy</a:t>
            </a:r>
          </a:p>
          <a:p>
            <a:pPr marL="233363" lvl="1" indent="-233363" eaLnBrk="1" hangingPunct="1">
              <a:spcBef>
                <a:spcPct val="30000"/>
              </a:spcBef>
              <a:buClr>
                <a:schemeClr val="accent1">
                  <a:lumMod val="75000"/>
                </a:schemeClr>
              </a:buClr>
              <a:buSzPct val="85000"/>
              <a:buFont typeface="Wingdings" pitchFamily="2" charset="2"/>
              <a:buChar char="Ø"/>
              <a:defRPr/>
            </a:pPr>
            <a:r>
              <a:rPr lang="en-US" sz="1600" kern="0" dirty="0" smtClean="0">
                <a:latin typeface="Segoe UI" pitchFamily="34" charset="0"/>
                <a:cs typeface="Segoe UI" pitchFamily="34" charset="0"/>
              </a:rPr>
              <a:t>Customer leave-behind fliers (customizable)</a:t>
            </a:r>
          </a:p>
          <a:p>
            <a:pPr marL="233363" lvl="1" indent="-233363" eaLnBrk="1" hangingPunct="1">
              <a:spcBef>
                <a:spcPct val="30000"/>
              </a:spcBef>
              <a:buClr>
                <a:schemeClr val="accent1">
                  <a:lumMod val="75000"/>
                </a:schemeClr>
              </a:buClr>
              <a:buSzPct val="85000"/>
              <a:buFont typeface="Wingdings" pitchFamily="2" charset="2"/>
              <a:buChar char="Ø"/>
              <a:defRPr/>
            </a:pPr>
            <a:r>
              <a:rPr lang="en-US" sz="1600" kern="0" dirty="0" smtClean="0">
                <a:latin typeface="Segoe UI" pitchFamily="34" charset="0"/>
                <a:cs typeface="Segoe UI" pitchFamily="34" charset="0"/>
              </a:rPr>
              <a:t>Needs analysis guidance for which server to recommend</a:t>
            </a:r>
          </a:p>
          <a:p>
            <a:pPr marL="233363" lvl="1" indent="-233363" eaLnBrk="1" hangingPunct="1">
              <a:spcBef>
                <a:spcPct val="30000"/>
              </a:spcBef>
              <a:buClr>
                <a:schemeClr val="accent1">
                  <a:lumMod val="75000"/>
                </a:schemeClr>
              </a:buClr>
              <a:buSzPct val="85000"/>
              <a:buFont typeface="Wingdings" pitchFamily="2" charset="2"/>
              <a:buChar char="Ø"/>
              <a:defRPr/>
            </a:pPr>
            <a:r>
              <a:rPr lang="en-US" sz="1600" kern="0" dirty="0" smtClean="0">
                <a:latin typeface="Segoe UI" pitchFamily="34" charset="0"/>
                <a:cs typeface="Segoe UI" pitchFamily="34" charset="0"/>
              </a:rPr>
              <a:t>Campaign guidance</a:t>
            </a:r>
            <a:endParaRPr lang="en-US" sz="2000" dirty="0" smtClean="0">
              <a:latin typeface="Segoe UI" pitchFamily="34" charset="0"/>
              <a:cs typeface="Segoe UI" pitchFamily="34" charset="0"/>
            </a:endParaRPr>
          </a:p>
        </p:txBody>
      </p:sp>
      <p:sp>
        <p:nvSpPr>
          <p:cNvPr id="10" name="Rectangle 9"/>
          <p:cNvSpPr/>
          <p:nvPr/>
        </p:nvSpPr>
        <p:spPr>
          <a:xfrm>
            <a:off x="1169687" y="2383058"/>
            <a:ext cx="2838797" cy="2382191"/>
          </a:xfrm>
          <a:prstGeom prst="rect">
            <a:avLst/>
          </a:prstGeom>
        </p:spPr>
        <p:txBody>
          <a:bodyPr wrap="square">
            <a:spAutoFit/>
          </a:bodyPr>
          <a:lstStyle/>
          <a:p>
            <a:pPr marL="0" lvl="1" indent="-285750" eaLnBrk="1" hangingPunct="1">
              <a:spcBef>
                <a:spcPct val="30000"/>
              </a:spcBef>
              <a:buClr>
                <a:schemeClr val="accent1">
                  <a:lumMod val="75000"/>
                </a:schemeClr>
              </a:buClr>
              <a:buSzPct val="85000"/>
              <a:defRPr/>
            </a:pPr>
            <a:r>
              <a:rPr lang="en-US" sz="1600" b="1" kern="0" dirty="0" smtClean="0">
                <a:latin typeface="Segoe UI" pitchFamily="34" charset="0"/>
                <a:cs typeface="Segoe UI" pitchFamily="34" charset="0"/>
              </a:rPr>
              <a:t>Web and PR initiative creates demand for Microsoft</a:t>
            </a:r>
            <a:r>
              <a:rPr lang="en-US" sz="1600" b="1" kern="0" baseline="30000" dirty="0" smtClean="0">
                <a:latin typeface="Segoe UI" pitchFamily="34" charset="0"/>
                <a:cs typeface="Segoe UI" pitchFamily="34" charset="0"/>
              </a:rPr>
              <a:t>®</a:t>
            </a:r>
            <a:r>
              <a:rPr lang="en-US" sz="1600" b="1" kern="0" dirty="0" smtClean="0">
                <a:latin typeface="Segoe UI" pitchFamily="34" charset="0"/>
                <a:cs typeface="Segoe UI" pitchFamily="34" charset="0"/>
              </a:rPr>
              <a:t> partners:</a:t>
            </a:r>
          </a:p>
          <a:p>
            <a:pPr eaLnBrk="1" hangingPunct="1">
              <a:spcBef>
                <a:spcPct val="30000"/>
              </a:spcBef>
              <a:buClr>
                <a:schemeClr val="accent1">
                  <a:lumMod val="75000"/>
                </a:schemeClr>
              </a:buClr>
              <a:buSzPct val="85000"/>
              <a:defRPr/>
            </a:pPr>
            <a:r>
              <a:rPr lang="en-US" sz="1600" kern="0" dirty="0" smtClean="0">
                <a:latin typeface="Segoe UI" pitchFamily="34" charset="0"/>
                <a:cs typeface="Segoe UI" pitchFamily="34" charset="0"/>
              </a:rPr>
              <a:t>Customer testimonials and product videos demonstrates how a Windows Server</a:t>
            </a:r>
            <a:r>
              <a:rPr lang="en-US" sz="1600" kern="0" baseline="30000" dirty="0" smtClean="0">
                <a:latin typeface="Segoe UI" pitchFamily="34" charset="0"/>
                <a:cs typeface="Segoe UI" pitchFamily="34" charset="0"/>
              </a:rPr>
              <a:t>®</a:t>
            </a:r>
            <a:r>
              <a:rPr lang="en-US" sz="1600" kern="0" dirty="0" smtClean="0">
                <a:latin typeface="Segoe UI" pitchFamily="34" charset="0"/>
                <a:cs typeface="Segoe UI" pitchFamily="34" charset="0"/>
              </a:rPr>
              <a:t> can help your customers be more efficient, more competitive, and reduce costs.</a:t>
            </a:r>
            <a:endParaRPr lang="en-US" sz="1600" dirty="0" smtClean="0">
              <a:latin typeface="Segoe UI" pitchFamily="34" charset="0"/>
              <a:ea typeface="+mj-ea"/>
              <a:cs typeface="Segoe UI" pitchFamily="34" charset="0"/>
            </a:endParaRPr>
          </a:p>
        </p:txBody>
      </p:sp>
      <p:sp>
        <p:nvSpPr>
          <p:cNvPr id="9" name="TextBox 8"/>
          <p:cNvSpPr txBox="1"/>
          <p:nvPr/>
        </p:nvSpPr>
        <p:spPr>
          <a:xfrm>
            <a:off x="2286012" y="1913870"/>
            <a:ext cx="446567" cy="400110"/>
          </a:xfrm>
          <a:prstGeom prst="rect">
            <a:avLst/>
          </a:prstGeom>
          <a:noFill/>
        </p:spPr>
        <p:txBody>
          <a:bodyPr wrap="square" rtlCol="0">
            <a:spAutoFit/>
          </a:bodyPr>
          <a:lstStyle/>
          <a:p>
            <a:r>
              <a:rPr lang="en-US" sz="2000" b="1" dirty="0" smtClean="0">
                <a:latin typeface="Segoe UI" pitchFamily="34" charset="0"/>
                <a:cs typeface="Segoe UI" pitchFamily="34" charset="0"/>
              </a:rPr>
              <a:t>1</a:t>
            </a:r>
          </a:p>
        </p:txBody>
      </p:sp>
      <p:sp>
        <p:nvSpPr>
          <p:cNvPr id="16" name="TextBox 15"/>
          <p:cNvSpPr txBox="1"/>
          <p:nvPr/>
        </p:nvSpPr>
        <p:spPr>
          <a:xfrm>
            <a:off x="6202337" y="1906781"/>
            <a:ext cx="446567" cy="400110"/>
          </a:xfrm>
          <a:prstGeom prst="rect">
            <a:avLst/>
          </a:prstGeom>
          <a:noFill/>
        </p:spPr>
        <p:txBody>
          <a:bodyPr wrap="square" rtlCol="0">
            <a:spAutoFit/>
          </a:bodyPr>
          <a:lstStyle/>
          <a:p>
            <a:r>
              <a:rPr lang="en-US" sz="2000" b="1" dirty="0" smtClean="0">
                <a:latin typeface="Segoe UI" pitchFamily="34" charset="0"/>
                <a:cs typeface="Segoe UI" pitchFamily="34" charset="0"/>
              </a:rPr>
              <a:t>2</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sarahs\My Documents\_SSD_Business\Clients\Buzzbee\1040_SMSP_Templates_PPTs\To-Partner\corner2.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flipH="1">
            <a:off x="3870248" y="2817631"/>
            <a:ext cx="5202213" cy="3125971"/>
          </a:xfrm>
          <a:prstGeom prst="rect">
            <a:avLst/>
          </a:prstGeom>
          <a:noFill/>
        </p:spPr>
      </p:pic>
      <p:sp>
        <p:nvSpPr>
          <p:cNvPr id="2" name="Title 1"/>
          <p:cNvSpPr>
            <a:spLocks noGrp="1"/>
          </p:cNvSpPr>
          <p:nvPr>
            <p:ph type="title"/>
          </p:nvPr>
        </p:nvSpPr>
        <p:spPr>
          <a:xfrm>
            <a:off x="384175" y="339725"/>
            <a:ext cx="8393113" cy="1255728"/>
          </a:xfrm>
        </p:spPr>
        <p:txBody>
          <a:bodyPr/>
          <a:lstStyle/>
          <a:p>
            <a:r>
              <a:rPr lang="en-US" dirty="0" smtClean="0"/>
              <a:t>What is the market opportunity?</a:t>
            </a:r>
            <a:br>
              <a:rPr lang="en-US" dirty="0" smtClean="0"/>
            </a:br>
            <a:endParaRPr lang="en-US" dirty="0">
              <a:solidFill>
                <a:srgbClr val="FF0000"/>
              </a:solidFill>
            </a:endParaRPr>
          </a:p>
        </p:txBody>
      </p:sp>
      <p:sp>
        <p:nvSpPr>
          <p:cNvPr id="9" name="Content Placeholder 2"/>
          <p:cNvSpPr txBox="1">
            <a:spLocks/>
          </p:cNvSpPr>
          <p:nvPr/>
        </p:nvSpPr>
        <p:spPr bwMode="auto">
          <a:xfrm>
            <a:off x="591025" y="1101548"/>
            <a:ext cx="7465951" cy="1625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1" hangingPunct="1">
              <a:spcBef>
                <a:spcPct val="30000"/>
              </a:spcBef>
              <a:spcAft>
                <a:spcPts val="600"/>
              </a:spcAft>
              <a:buClr>
                <a:schemeClr val="accent1">
                  <a:lumMod val="60000"/>
                  <a:lumOff val="40000"/>
                </a:schemeClr>
              </a:buClr>
              <a:buSzPct val="85000"/>
            </a:pPr>
            <a:r>
              <a:rPr lang="en-US" sz="1600" b="1" kern="0" dirty="0" smtClean="0">
                <a:latin typeface="Segoe UI" pitchFamily="34" charset="0"/>
                <a:cs typeface="Segoe UI" pitchFamily="34" charset="0"/>
              </a:rPr>
              <a:t>Over 25m SMBs with at least 2 PCs </a:t>
            </a:r>
            <a:r>
              <a:rPr lang="en-US" sz="1600" kern="0" dirty="0" smtClean="0">
                <a:latin typeface="Segoe UI" pitchFamily="34" charset="0"/>
                <a:cs typeface="Segoe UI" pitchFamily="34" charset="0"/>
              </a:rPr>
              <a:t>around the world</a:t>
            </a:r>
          </a:p>
          <a:p>
            <a:pPr marL="511175" lvl="1" indent="-231775" eaLnBrk="1" hangingPunct="1">
              <a:spcBef>
                <a:spcPct val="30000"/>
              </a:spcBef>
              <a:spcAft>
                <a:spcPts val="600"/>
              </a:spcAft>
              <a:buClr>
                <a:schemeClr val="accent1">
                  <a:lumMod val="60000"/>
                  <a:lumOff val="40000"/>
                </a:schemeClr>
              </a:buClr>
              <a:buSzPct val="85000"/>
              <a:buFont typeface="Wingdings" pitchFamily="2" charset="2"/>
              <a:buChar char="Ø"/>
            </a:pPr>
            <a:r>
              <a:rPr lang="en-US" sz="1600" kern="0" dirty="0" smtClean="0">
                <a:latin typeface="Segoe UI" pitchFamily="34" charset="0"/>
                <a:cs typeface="Segoe UI" pitchFamily="34" charset="0"/>
              </a:rPr>
              <a:t>Of these SMBs, 63% do not have a server and are a great opportunity for a first server.</a:t>
            </a:r>
          </a:p>
          <a:p>
            <a:pPr marL="511175" lvl="1" indent="-231775" eaLnBrk="1" hangingPunct="1">
              <a:spcBef>
                <a:spcPct val="30000"/>
              </a:spcBef>
              <a:spcAft>
                <a:spcPts val="600"/>
              </a:spcAft>
              <a:buClr>
                <a:schemeClr val="accent1">
                  <a:lumMod val="60000"/>
                  <a:lumOff val="40000"/>
                </a:schemeClr>
              </a:buClr>
              <a:buSzPct val="85000"/>
              <a:buFont typeface="Wingdings" pitchFamily="2" charset="2"/>
              <a:buChar char="Ø"/>
            </a:pPr>
            <a:r>
              <a:rPr lang="en-US" sz="1600" kern="0" dirty="0" smtClean="0">
                <a:latin typeface="Segoe UI" pitchFamily="34" charset="0"/>
                <a:cs typeface="Segoe UI" pitchFamily="34" charset="0"/>
              </a:rPr>
              <a:t>Within the remaining 37% there is a great opportunity to sell an updated server solution to replace old infrastructure.</a:t>
            </a:r>
          </a:p>
        </p:txBody>
      </p:sp>
      <p:graphicFrame>
        <p:nvGraphicFramePr>
          <p:cNvPr id="5" name="Table 4"/>
          <p:cNvGraphicFramePr>
            <a:graphicFrameLocks noGrp="1"/>
          </p:cNvGraphicFramePr>
          <p:nvPr/>
        </p:nvGraphicFramePr>
        <p:xfrm>
          <a:off x="332740" y="3005471"/>
          <a:ext cx="8415646" cy="2866736"/>
        </p:xfrm>
        <a:graphic>
          <a:graphicData uri="http://schemas.openxmlformats.org/drawingml/2006/table">
            <a:tbl>
              <a:tblPr/>
              <a:tblGrid>
                <a:gridCol w="2672107"/>
                <a:gridCol w="1030030"/>
                <a:gridCol w="1052422"/>
                <a:gridCol w="1175579"/>
                <a:gridCol w="1175579"/>
                <a:gridCol w="1309929"/>
              </a:tblGrid>
              <a:tr h="300568">
                <a:tc>
                  <a:txBody>
                    <a:bodyPr/>
                    <a:lstStyle/>
                    <a:p>
                      <a:pPr algn="l" fontAlgn="b"/>
                      <a:endParaRPr lang="en-US" sz="1400" b="0" i="0" u="none" strike="noStrike" dirty="0">
                        <a:solidFill>
                          <a:srgbClr val="000000"/>
                        </a:solidFill>
                        <a:latin typeface="Calibri"/>
                      </a:endParaRPr>
                    </a:p>
                  </a:txBody>
                  <a:tcPr anchor="ctr">
                    <a:lnL>
                      <a:noFill/>
                    </a:lnL>
                    <a:lnR w="6350" cap="flat" cmpd="sng" algn="ctr">
                      <a:solidFill>
                        <a:schemeClr val="bg1"/>
                      </a:solidFill>
                      <a:prstDash val="solid"/>
                      <a:round/>
                      <a:headEnd type="none" w="med" len="med"/>
                      <a:tailEnd type="none" w="med" len="med"/>
                    </a:lnR>
                    <a:lnT>
                      <a:noFill/>
                    </a:lnT>
                    <a:lnB w="6350" cap="flat" cmpd="sng" algn="ctr">
                      <a:solidFill>
                        <a:schemeClr val="bg1"/>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lnB w="6350" cap="flat" cmpd="sng" algn="ctr">
                      <a:solidFill>
                        <a:schemeClr val="bg1"/>
                      </a:solidFill>
                      <a:prstDash val="solid"/>
                      <a:round/>
                      <a:headEnd type="none" w="med" len="med"/>
                      <a:tailEnd type="none" w="med" len="med"/>
                    </a:lnB>
                  </a:tcPr>
                </a:tc>
                <a:tc gridSpan="4">
                  <a:txBody>
                    <a:bodyPr/>
                    <a:lstStyle/>
                    <a:p>
                      <a:pPr algn="ctr" fontAlgn="b"/>
                      <a:r>
                        <a:rPr lang="en-US" sz="1400" b="1" i="0" u="none" strike="noStrike">
                          <a:solidFill>
                            <a:srgbClr val="FFFFFF"/>
                          </a:solidFill>
                          <a:latin typeface="Calibri"/>
                        </a:rPr>
                        <a:t>Size of Company</a:t>
                      </a:r>
                    </a:p>
                  </a:txBody>
                  <a:tcPr anchor="ctr">
                    <a:lnL w="63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chemeClr val="bg1"/>
                      </a:solidFill>
                      <a:prstDash val="solid"/>
                      <a:round/>
                      <a:headEnd type="none" w="med" len="med"/>
                      <a:tailEnd type="none" w="med" len="med"/>
                    </a:lnB>
                    <a:gradFill>
                      <a:gsLst>
                        <a:gs pos="0">
                          <a:schemeClr val="accent1"/>
                        </a:gs>
                        <a:gs pos="100000">
                          <a:schemeClr val="accent1">
                            <a:lumMod val="75000"/>
                          </a:schemeClr>
                        </a:gs>
                      </a:gsLst>
                      <a:lin ang="270000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tr>
              <a:tr h="314880">
                <a:tc rowSpan="2">
                  <a:txBody>
                    <a:bodyPr/>
                    <a:lstStyle/>
                    <a:p>
                      <a:pPr algn="ctr" fontAlgn="ctr"/>
                      <a:r>
                        <a:rPr lang="en-US" sz="1400" b="1" i="0" u="none" strike="noStrike">
                          <a:solidFill>
                            <a:srgbClr val="FFFFFF"/>
                          </a:solidFill>
                          <a:latin typeface="Calibri"/>
                        </a:rPr>
                        <a:t>2009 WW Entities (in millions)</a:t>
                      </a:r>
                    </a:p>
                  </a:txBody>
                  <a:tcPr anchor="ctr">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a:noFill/>
                    </a:lnB>
                    <a:gradFill>
                      <a:gsLst>
                        <a:gs pos="0">
                          <a:schemeClr val="accent1"/>
                        </a:gs>
                        <a:gs pos="100000">
                          <a:schemeClr val="accent1">
                            <a:lumMod val="75000"/>
                          </a:schemeClr>
                        </a:gs>
                      </a:gsLst>
                      <a:lin ang="2700000" scaled="1"/>
                    </a:gradFill>
                  </a:tcPr>
                </a:tc>
                <a:tc>
                  <a:txBody>
                    <a:bodyPr/>
                    <a:lstStyle/>
                    <a:p>
                      <a:pPr algn="l" fontAlgn="b"/>
                      <a:r>
                        <a:rPr lang="en-US" sz="1400" b="1" i="0" u="none" strike="noStrike">
                          <a:solidFill>
                            <a:srgbClr val="FFFFFF"/>
                          </a:solidFill>
                          <a:latin typeface="Calibri"/>
                        </a:rPr>
                        <a:t># PCs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2-24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25-49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50-249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Total: 2-249</a:t>
                      </a:r>
                    </a:p>
                  </a:txBody>
                  <a:tcPr anchor="ctr">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0">
                          <a:schemeClr val="accent1"/>
                        </a:gs>
                        <a:gs pos="100000">
                          <a:schemeClr val="accent1">
                            <a:lumMod val="75000"/>
                          </a:schemeClr>
                        </a:gs>
                      </a:gsLst>
                      <a:lin ang="2700000" scaled="1"/>
                    </a:gradFill>
                  </a:tcPr>
                </a:tc>
              </a:tr>
              <a:tr h="505148">
                <a:tc vMerge="1">
                  <a:txBody>
                    <a:bodyPr/>
                    <a:lstStyle/>
                    <a:p>
                      <a:endParaRPr lang="en-US"/>
                    </a:p>
                  </a:txBody>
                  <a:tcPr/>
                </a:tc>
                <a:tc>
                  <a:txBody>
                    <a:bodyPr/>
                    <a:lstStyle/>
                    <a:p>
                      <a:pPr algn="l" fontAlgn="b"/>
                      <a:r>
                        <a:rPr lang="en-US" sz="1400" b="1" i="0" u="none" strike="noStrike">
                          <a:solidFill>
                            <a:srgbClr val="FFFFFF"/>
                          </a:solidFill>
                          <a:latin typeface="Calibri"/>
                        </a:rPr>
                        <a:t># Employees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1-49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50-99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100-499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gradFill>
                      <a:gsLst>
                        <a:gs pos="0">
                          <a:schemeClr val="accent1"/>
                        </a:gs>
                        <a:gs pos="100000">
                          <a:schemeClr val="accent1">
                            <a:lumMod val="75000"/>
                          </a:schemeClr>
                        </a:gs>
                      </a:gsLst>
                      <a:lin ang="2700000" scaled="1"/>
                    </a:gradFill>
                  </a:tcPr>
                </a:tc>
                <a:tc>
                  <a:txBody>
                    <a:bodyPr/>
                    <a:lstStyle/>
                    <a:p>
                      <a:pPr algn="ctr" fontAlgn="b"/>
                      <a:r>
                        <a:rPr lang="en-US" sz="1400" b="1" i="0" u="none" strike="noStrike">
                          <a:solidFill>
                            <a:srgbClr val="FFFFFF"/>
                          </a:solidFill>
                          <a:latin typeface="Calibri"/>
                        </a:rPr>
                        <a:t>Total: 1-499</a:t>
                      </a:r>
                    </a:p>
                  </a:txBody>
                  <a:tcPr anchor="ctr">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gradFill>
                      <a:gsLst>
                        <a:gs pos="0">
                          <a:schemeClr val="accent1"/>
                        </a:gs>
                        <a:gs pos="100000">
                          <a:schemeClr val="accent1">
                            <a:lumMod val="75000"/>
                          </a:schemeClr>
                        </a:gs>
                      </a:gsLst>
                      <a:lin ang="2700000" scaled="1"/>
                    </a:gradFill>
                  </a:tcPr>
                </a:tc>
              </a:tr>
              <a:tr h="314880">
                <a:tc>
                  <a:txBody>
                    <a:bodyPr/>
                    <a:lstStyle/>
                    <a:p>
                      <a:pPr algn="l" fontAlgn="b"/>
                      <a:r>
                        <a:rPr lang="en-US" sz="1400" b="1" i="0" u="none" strike="noStrike">
                          <a:solidFill>
                            <a:srgbClr val="000000"/>
                          </a:solidFill>
                          <a:latin typeface="Calibri"/>
                        </a:rPr>
                        <a:t># Entities with 2+ PCs</a:t>
                      </a:r>
                    </a:p>
                  </a:txBody>
                  <a:tcPr anchor="b">
                    <a:lnL>
                      <a:noFill/>
                    </a:lnL>
                    <a:lnR w="6350" cap="flat" cmpd="sng" algn="ctr">
                      <a:solidFill>
                        <a:schemeClr val="accent1">
                          <a:lumMod val="20000"/>
                          <a:lumOff val="80000"/>
                        </a:schemeClr>
                      </a:solidFill>
                      <a:prstDash val="solid"/>
                      <a:round/>
                      <a:headEnd type="none" w="med" len="med"/>
                      <a:tailEnd type="none" w="med" len="med"/>
                    </a:lnR>
                    <a:lnT>
                      <a:noFill/>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b"/>
                      <a:r>
                        <a:rPr lang="en-US" sz="1400" b="0" i="0" u="none" strike="noStrike">
                          <a:solidFill>
                            <a:srgbClr val="000000"/>
                          </a:solidFill>
                          <a:latin typeface="Calibri"/>
                        </a:rPr>
                        <a:t> </a:t>
                      </a:r>
                    </a:p>
                  </a:txBody>
                  <a:tcPr anchor="b">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latin typeface="Calibri"/>
                        </a:rPr>
                        <a:t>23.6</a:t>
                      </a:r>
                    </a:p>
                  </a:txBody>
                  <a:tcPr anchor="b">
                    <a:lnL w="635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0.94</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0.66</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25.2</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505148">
                <a:tc>
                  <a:txBody>
                    <a:bodyPr/>
                    <a:lstStyle/>
                    <a:p>
                      <a:pPr algn="l" fontAlgn="b"/>
                      <a:r>
                        <a:rPr lang="en-US" sz="1400" b="1" i="0" u="none" strike="noStrike">
                          <a:solidFill>
                            <a:srgbClr val="000000"/>
                          </a:solidFill>
                          <a:latin typeface="Calibri"/>
                        </a:rPr>
                        <a:t># Entities with LAN </a:t>
                      </a:r>
                      <a:r>
                        <a:rPr lang="en-US" sz="1400" b="1" i="0" u="none" strike="noStrike" smtClean="0">
                          <a:solidFill>
                            <a:srgbClr val="000000"/>
                          </a:solidFill>
                          <a:latin typeface="Calibri"/>
                        </a:rPr>
                        <a:t/>
                      </a:r>
                      <a:br>
                        <a:rPr lang="en-US" sz="1400" b="1" i="0" u="none" strike="noStrike" smtClean="0">
                          <a:solidFill>
                            <a:srgbClr val="000000"/>
                          </a:solidFill>
                          <a:latin typeface="Calibri"/>
                        </a:rPr>
                      </a:br>
                      <a:r>
                        <a:rPr lang="en-US" sz="1400" b="1" i="0" u="none" strike="noStrike" smtClean="0">
                          <a:solidFill>
                            <a:srgbClr val="000000"/>
                          </a:solidFill>
                          <a:latin typeface="Calibri"/>
                        </a:rPr>
                        <a:t>(</a:t>
                      </a:r>
                      <a:r>
                        <a:rPr lang="en-US" sz="1400" b="1" i="0" u="none" strike="noStrike">
                          <a:solidFill>
                            <a:srgbClr val="000000"/>
                          </a:solidFill>
                          <a:latin typeface="Calibri"/>
                        </a:rPr>
                        <a:t>P2P &amp; Server)</a:t>
                      </a:r>
                    </a:p>
                  </a:txBody>
                  <a:tcPr anchor="b">
                    <a:lnL>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b"/>
                      <a:r>
                        <a:rPr lang="en-US" sz="1400" b="0" i="0" u="none" strike="noStrike">
                          <a:solidFill>
                            <a:srgbClr val="000000"/>
                          </a:solidFill>
                          <a:latin typeface="Calibri"/>
                        </a:rPr>
                        <a:t> </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12.67</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0.66</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0.52</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latin typeface="Calibri"/>
                        </a:rPr>
                        <a:t>13.85</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297146">
                <a:tc>
                  <a:txBody>
                    <a:bodyPr/>
                    <a:lstStyle/>
                    <a:p>
                      <a:pPr algn="l" fontAlgn="b"/>
                      <a:r>
                        <a:rPr lang="en-US" sz="1400" b="1" i="0" u="none" strike="noStrike">
                          <a:solidFill>
                            <a:srgbClr val="000000"/>
                          </a:solidFill>
                          <a:latin typeface="Calibri"/>
                        </a:rPr>
                        <a:t># Entities with Server-based LAN</a:t>
                      </a:r>
                    </a:p>
                  </a:txBody>
                  <a:tcPr anchor="b">
                    <a:lnL>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b"/>
                      <a:r>
                        <a:rPr lang="en-US" sz="1400" b="0" i="0" u="none" strike="noStrike">
                          <a:solidFill>
                            <a:srgbClr val="000000"/>
                          </a:solidFill>
                          <a:latin typeface="Calibri"/>
                        </a:rPr>
                        <a:t> </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8.4</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0.46</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dirty="0">
                          <a:solidFill>
                            <a:srgbClr val="000000"/>
                          </a:solidFill>
                          <a:latin typeface="Calibri"/>
                        </a:rPr>
                        <a:t>0.52</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9.38</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297146">
                <a:tc>
                  <a:txBody>
                    <a:bodyPr/>
                    <a:lstStyle/>
                    <a:p>
                      <a:pPr algn="l" fontAlgn="b"/>
                      <a:r>
                        <a:rPr lang="en-US" sz="1400" b="1" i="0" u="none" strike="noStrike">
                          <a:solidFill>
                            <a:srgbClr val="000000"/>
                          </a:solidFill>
                          <a:latin typeface="Calibri"/>
                        </a:rPr>
                        <a:t># Entities with 2+ Servers</a:t>
                      </a:r>
                    </a:p>
                  </a:txBody>
                  <a:tcPr anchor="b">
                    <a:lnL>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b"/>
                      <a:r>
                        <a:rPr lang="en-US" sz="1400" b="0" i="0" u="none" strike="noStrike">
                          <a:solidFill>
                            <a:srgbClr val="000000"/>
                          </a:solidFill>
                          <a:latin typeface="Calibri"/>
                        </a:rPr>
                        <a:t> </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1.19</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0.14</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0.18</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US" sz="1400" b="0" i="0" u="none" strike="noStrike">
                          <a:solidFill>
                            <a:srgbClr val="000000"/>
                          </a:solidFill>
                          <a:latin typeface="Calibri"/>
                        </a:rPr>
                        <a:t>1.51</a:t>
                      </a: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286256">
                <a:tc gridSpan="6">
                  <a:txBody>
                    <a:bodyPr/>
                    <a:lstStyle/>
                    <a:p>
                      <a:pPr algn="l" fontAlgn="b"/>
                      <a:r>
                        <a:rPr lang="en-US" sz="1100" b="0" i="1" u="none" strike="noStrike" dirty="0">
                          <a:solidFill>
                            <a:srgbClr val="000000"/>
                          </a:solidFill>
                          <a:latin typeface="Calibri"/>
                        </a:rPr>
                        <a:t>Source: AMI Global Model (2H '08)</a:t>
                      </a:r>
                    </a:p>
                  </a:txBody>
                  <a:tcPr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a:spLocks noGrp="1" noChangeArrowheads="1"/>
          </p:cNvSpPr>
          <p:nvPr>
            <p:ph type="title"/>
          </p:nvPr>
        </p:nvSpPr>
        <p:spPr>
          <a:xfrm>
            <a:off x="609600" y="343331"/>
            <a:ext cx="8153400" cy="1255728"/>
          </a:xfrm>
          <a:noFill/>
        </p:spPr>
        <p:txBody>
          <a:bodyPr lIns="0" rIns="0"/>
          <a:lstStyle/>
          <a:p>
            <a:pPr>
              <a:lnSpc>
                <a:spcPct val="90000"/>
              </a:lnSpc>
            </a:pPr>
            <a:r>
              <a:rPr lang="en-US" dirty="0" smtClean="0"/>
              <a:t>Who is the SMB decision maker?</a:t>
            </a:r>
            <a:r>
              <a:rPr lang="en-US" dirty="0"/>
              <a:t/>
            </a:r>
            <a:br>
              <a:rPr lang="en-US" dirty="0"/>
            </a:br>
            <a:endParaRPr lang="en-US" dirty="0"/>
          </a:p>
        </p:txBody>
      </p:sp>
      <p:sp>
        <p:nvSpPr>
          <p:cNvPr id="5" name="Rectangle 1028"/>
          <p:cNvSpPr>
            <a:spLocks noChangeArrowheads="1"/>
          </p:cNvSpPr>
          <p:nvPr/>
        </p:nvSpPr>
        <p:spPr bwMode="auto">
          <a:xfrm>
            <a:off x="4402138" y="1227138"/>
            <a:ext cx="982662" cy="0"/>
          </a:xfrm>
          <a:prstGeom prst="rect">
            <a:avLst/>
          </a:prstGeom>
          <a:noFill/>
          <a:ln w="9525">
            <a:noFill/>
            <a:miter lim="800000"/>
            <a:headEnd/>
            <a:tailEnd/>
          </a:ln>
          <a:effectLst/>
        </p:spPr>
        <p:txBody>
          <a:bodyPr wrap="none">
            <a:spAutoFit/>
          </a:bodyPr>
          <a:lstStyle/>
          <a:p>
            <a:endParaRPr lang="en-US"/>
          </a:p>
        </p:txBody>
      </p:sp>
      <p:sp>
        <p:nvSpPr>
          <p:cNvPr id="6" name="Rectangle 1029"/>
          <p:cNvSpPr>
            <a:spLocks noChangeArrowheads="1"/>
          </p:cNvSpPr>
          <p:nvPr/>
        </p:nvSpPr>
        <p:spPr bwMode="auto">
          <a:xfrm>
            <a:off x="4402138" y="1227138"/>
            <a:ext cx="982662" cy="0"/>
          </a:xfrm>
          <a:prstGeom prst="rect">
            <a:avLst/>
          </a:prstGeom>
          <a:noFill/>
          <a:ln w="9525">
            <a:noFill/>
            <a:miter lim="800000"/>
            <a:headEnd/>
            <a:tailEnd/>
          </a:ln>
          <a:effectLst/>
        </p:spPr>
        <p:txBody>
          <a:bodyPr wrap="none">
            <a:spAutoFit/>
          </a:bodyPr>
          <a:lstStyle/>
          <a:p>
            <a:endParaRPr lang="en-US"/>
          </a:p>
        </p:txBody>
      </p:sp>
      <p:sp>
        <p:nvSpPr>
          <p:cNvPr id="7" name="Rectangle 1030"/>
          <p:cNvSpPr>
            <a:spLocks noChangeArrowheads="1"/>
          </p:cNvSpPr>
          <p:nvPr/>
        </p:nvSpPr>
        <p:spPr bwMode="auto">
          <a:xfrm>
            <a:off x="4402138" y="1227138"/>
            <a:ext cx="982662" cy="0"/>
          </a:xfrm>
          <a:prstGeom prst="rect">
            <a:avLst/>
          </a:prstGeom>
          <a:noFill/>
          <a:ln w="9525">
            <a:noFill/>
            <a:miter lim="800000"/>
            <a:headEnd/>
            <a:tailEnd/>
          </a:ln>
          <a:effectLst/>
        </p:spPr>
        <p:txBody>
          <a:bodyPr wrap="none">
            <a:spAutoFit/>
          </a:bodyPr>
          <a:lstStyle/>
          <a:p>
            <a:endParaRPr lang="en-US"/>
          </a:p>
        </p:txBody>
      </p:sp>
      <p:pic>
        <p:nvPicPr>
          <p:cNvPr id="10" name="Picture 1049" descr="vl_ov_1"/>
          <p:cNvPicPr>
            <a:picLocks noChangeAspect="1" noChangeArrowheads="1"/>
          </p:cNvPicPr>
          <p:nvPr/>
        </p:nvPicPr>
        <p:blipFill>
          <a:blip r:embed="rId2" cstate="print"/>
          <a:srcRect/>
          <a:stretch>
            <a:fillRect/>
          </a:stretch>
        </p:blipFill>
        <p:spPr bwMode="auto">
          <a:xfrm>
            <a:off x="685800" y="1634528"/>
            <a:ext cx="7756525" cy="2106613"/>
          </a:xfrm>
          <a:prstGeom prst="rect">
            <a:avLst/>
          </a:prstGeom>
          <a:noFill/>
        </p:spPr>
      </p:pic>
      <p:sp>
        <p:nvSpPr>
          <p:cNvPr id="11" name="Rectangle 1053"/>
          <p:cNvSpPr>
            <a:spLocks noChangeArrowheads="1"/>
          </p:cNvSpPr>
          <p:nvPr/>
        </p:nvSpPr>
        <p:spPr bwMode="auto">
          <a:xfrm>
            <a:off x="3378200" y="3158528"/>
            <a:ext cx="2376488" cy="571500"/>
          </a:xfrm>
          <a:prstGeom prst="rect">
            <a:avLst/>
          </a:prstGeom>
          <a:solidFill>
            <a:schemeClr val="bg1">
              <a:alpha val="78000"/>
            </a:schemeClr>
          </a:solidFill>
          <a:ln w="9525">
            <a:noFill/>
            <a:miter lim="800000"/>
            <a:headEnd/>
            <a:tailEnd/>
          </a:ln>
          <a:effectLst/>
        </p:spPr>
        <p:txBody>
          <a:bodyPr wrap="none" anchor="ctr"/>
          <a:lstStyle/>
          <a:p>
            <a:endParaRPr lang="en-US"/>
          </a:p>
        </p:txBody>
      </p:sp>
      <p:sp>
        <p:nvSpPr>
          <p:cNvPr id="12" name="Text Box 1050"/>
          <p:cNvSpPr txBox="1">
            <a:spLocks noChangeArrowheads="1"/>
          </p:cNvSpPr>
          <p:nvPr/>
        </p:nvSpPr>
        <p:spPr bwMode="auto">
          <a:xfrm>
            <a:off x="3352800" y="3158528"/>
            <a:ext cx="2362200" cy="584775"/>
          </a:xfrm>
          <a:prstGeom prst="rect">
            <a:avLst/>
          </a:prstGeom>
          <a:noFill/>
          <a:ln w="9525">
            <a:noFill/>
            <a:miter lim="800000"/>
            <a:headEnd/>
            <a:tailEnd/>
          </a:ln>
          <a:effectLst/>
        </p:spPr>
        <p:txBody>
          <a:bodyPr>
            <a:spAutoFit/>
          </a:bodyPr>
          <a:lstStyle/>
          <a:p>
            <a:pPr algn="ctr"/>
            <a:r>
              <a:rPr lang="en-US" sz="1600" i="1" dirty="0" smtClean="0"/>
              <a:t>“I can’t afford data loss or theft.”</a:t>
            </a:r>
            <a:endParaRPr lang="en-US" sz="2000" dirty="0"/>
          </a:p>
        </p:txBody>
      </p:sp>
      <p:sp>
        <p:nvSpPr>
          <p:cNvPr id="13" name="Rectangle 1052"/>
          <p:cNvSpPr>
            <a:spLocks noChangeArrowheads="1"/>
          </p:cNvSpPr>
          <p:nvPr/>
        </p:nvSpPr>
        <p:spPr bwMode="auto">
          <a:xfrm>
            <a:off x="698500" y="3158528"/>
            <a:ext cx="2376488" cy="571500"/>
          </a:xfrm>
          <a:prstGeom prst="rect">
            <a:avLst/>
          </a:prstGeom>
          <a:solidFill>
            <a:schemeClr val="bg1">
              <a:alpha val="78000"/>
            </a:schemeClr>
          </a:solidFill>
          <a:ln w="9525">
            <a:noFill/>
            <a:miter lim="800000"/>
            <a:headEnd/>
            <a:tailEnd/>
          </a:ln>
          <a:effectLst/>
        </p:spPr>
        <p:txBody>
          <a:bodyPr wrap="none" anchor="ctr"/>
          <a:lstStyle/>
          <a:p>
            <a:endParaRPr lang="en-US"/>
          </a:p>
        </p:txBody>
      </p:sp>
      <p:sp>
        <p:nvSpPr>
          <p:cNvPr id="14" name="Text Box 1046"/>
          <p:cNvSpPr txBox="1">
            <a:spLocks noChangeArrowheads="1"/>
          </p:cNvSpPr>
          <p:nvPr/>
        </p:nvSpPr>
        <p:spPr bwMode="auto">
          <a:xfrm>
            <a:off x="622300" y="3166466"/>
            <a:ext cx="2514600" cy="535531"/>
          </a:xfrm>
          <a:prstGeom prst="rect">
            <a:avLst/>
          </a:prstGeom>
          <a:noFill/>
          <a:ln w="9525">
            <a:noFill/>
            <a:miter lim="800000"/>
            <a:headEnd/>
            <a:tailEnd/>
          </a:ln>
          <a:effectLst/>
        </p:spPr>
        <p:txBody>
          <a:bodyPr>
            <a:spAutoFit/>
          </a:bodyPr>
          <a:lstStyle/>
          <a:p>
            <a:pPr lvl="0" algn="ctr">
              <a:lnSpc>
                <a:spcPct val="90000"/>
              </a:lnSpc>
            </a:pPr>
            <a:r>
              <a:rPr lang="en-US" sz="1600" i="1" dirty="0" smtClean="0"/>
              <a:t>“We need to reduce IT costs and complexity.”</a:t>
            </a:r>
            <a:endParaRPr lang="en-US" sz="2000" dirty="0"/>
          </a:p>
        </p:txBody>
      </p:sp>
      <p:sp>
        <p:nvSpPr>
          <p:cNvPr id="15" name="Rectangle 1054"/>
          <p:cNvSpPr>
            <a:spLocks noChangeArrowheads="1"/>
          </p:cNvSpPr>
          <p:nvPr/>
        </p:nvSpPr>
        <p:spPr bwMode="auto">
          <a:xfrm>
            <a:off x="6070600" y="3158528"/>
            <a:ext cx="2366963" cy="571500"/>
          </a:xfrm>
          <a:prstGeom prst="rect">
            <a:avLst/>
          </a:prstGeom>
          <a:solidFill>
            <a:schemeClr val="bg1">
              <a:alpha val="78000"/>
            </a:schemeClr>
          </a:solidFill>
          <a:ln w="9525">
            <a:noFill/>
            <a:miter lim="800000"/>
            <a:headEnd/>
            <a:tailEnd/>
          </a:ln>
          <a:effectLst/>
        </p:spPr>
        <p:txBody>
          <a:bodyPr wrap="none" anchor="ctr"/>
          <a:lstStyle/>
          <a:p>
            <a:endParaRPr lang="en-US"/>
          </a:p>
        </p:txBody>
      </p:sp>
      <p:sp>
        <p:nvSpPr>
          <p:cNvPr id="16" name="Text Box 1051"/>
          <p:cNvSpPr txBox="1">
            <a:spLocks noChangeArrowheads="1"/>
          </p:cNvSpPr>
          <p:nvPr/>
        </p:nvSpPr>
        <p:spPr bwMode="auto">
          <a:xfrm>
            <a:off x="6032500" y="3171228"/>
            <a:ext cx="2362200" cy="584775"/>
          </a:xfrm>
          <a:prstGeom prst="rect">
            <a:avLst/>
          </a:prstGeom>
          <a:noFill/>
          <a:ln w="9525">
            <a:noFill/>
            <a:miter lim="800000"/>
            <a:headEnd/>
            <a:tailEnd/>
          </a:ln>
          <a:effectLst/>
        </p:spPr>
        <p:txBody>
          <a:bodyPr>
            <a:spAutoFit/>
          </a:bodyPr>
          <a:lstStyle/>
          <a:p>
            <a:pPr algn="ctr"/>
            <a:r>
              <a:rPr lang="en-US" sz="1600" i="1" dirty="0"/>
              <a:t>“I want </a:t>
            </a:r>
            <a:r>
              <a:rPr lang="en-US" sz="1600" i="1" dirty="0" smtClean="0"/>
              <a:t>to increase employee productivity.”</a:t>
            </a:r>
            <a:endParaRPr lang="en-US" sz="2000" dirty="0"/>
          </a:p>
        </p:txBody>
      </p:sp>
      <p:sp>
        <p:nvSpPr>
          <p:cNvPr id="19" name="Content Placeholder 2"/>
          <p:cNvSpPr>
            <a:spLocks noGrp="1"/>
          </p:cNvSpPr>
          <p:nvPr>
            <p:ph idx="1"/>
          </p:nvPr>
        </p:nvSpPr>
        <p:spPr>
          <a:xfrm>
            <a:off x="1007467" y="4300693"/>
            <a:ext cx="7061360" cy="1913344"/>
          </a:xfrm>
        </p:spPr>
        <p:txBody>
          <a:bodyPr/>
          <a:lstStyle/>
          <a:p>
            <a:pPr marL="109538" indent="-109538">
              <a:lnSpc>
                <a:spcPts val="2600"/>
              </a:lnSpc>
              <a:spcBef>
                <a:spcPts val="0"/>
              </a:spcBef>
              <a:spcAft>
                <a:spcPts val="1200"/>
              </a:spcAft>
              <a:buNone/>
            </a:pPr>
            <a:r>
              <a:rPr lang="en-US" sz="1800" b="1" dirty="0" smtClean="0"/>
              <a:t>“In today’s tough times, </a:t>
            </a:r>
            <a:r>
              <a:rPr lang="en-US" sz="1800" dirty="0" smtClean="0"/>
              <a:t>I have little time and a limited budget to operate my business so I need to be convinced that any IT products and services I purchase will protect my business and positively impact the bottom line  as soon as possible.”  </a:t>
            </a:r>
          </a:p>
          <a:p>
            <a:pPr marL="0" indent="0">
              <a:lnSpc>
                <a:spcPts val="2600"/>
              </a:lnSpc>
              <a:spcBef>
                <a:spcPts val="0"/>
              </a:spcBef>
              <a:spcAft>
                <a:spcPts val="1200"/>
              </a:spcAft>
              <a:buNone/>
              <a:tabLst>
                <a:tab pos="5949950" algn="r"/>
              </a:tabLst>
            </a:pPr>
            <a:r>
              <a:rPr lang="en-US" sz="1400" i="1" dirty="0" smtClean="0">
                <a:solidFill>
                  <a:schemeClr val="accent1">
                    <a:lumMod val="75000"/>
                  </a:schemeClr>
                </a:solidFill>
              </a:rPr>
              <a:t>	– Business Owner</a:t>
            </a:r>
            <a:endParaRPr lang="en-US" sz="1400" i="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First Server</a:t>
            </a:r>
            <a:endParaRPr lang="en-US" dirty="0"/>
          </a:p>
        </p:txBody>
      </p:sp>
      <p:sp>
        <p:nvSpPr>
          <p:cNvPr id="3" name="Content Placeholder 2"/>
          <p:cNvSpPr>
            <a:spLocks noGrp="1"/>
          </p:cNvSpPr>
          <p:nvPr>
            <p:ph idx="1"/>
          </p:nvPr>
        </p:nvSpPr>
        <p:spPr>
          <a:xfrm>
            <a:off x="377825" y="1389617"/>
            <a:ext cx="8388350" cy="978729"/>
          </a:xfrm>
        </p:spPr>
        <p:txBody>
          <a:bodyPr/>
          <a:lstStyle/>
          <a:p>
            <a:pPr lvl="0">
              <a:buNone/>
              <a:defRPr/>
            </a:pPr>
            <a:r>
              <a:rPr lang="en-US" sz="1800" b="1" dirty="0" smtClean="0"/>
              <a:t>Profile: Customer has peer-to-peer networking only (no server)</a:t>
            </a:r>
          </a:p>
          <a:p>
            <a:pPr marL="0" indent="0">
              <a:lnSpc>
                <a:spcPct val="100000"/>
              </a:lnSpc>
              <a:buNone/>
            </a:pPr>
            <a:r>
              <a:rPr lang="en-US" sz="1800" dirty="0" smtClean="0"/>
              <a:t>Biggest business challenge is growing revenues, followed by local competition and increasing customer satisfaction/loyalty.*</a:t>
            </a:r>
            <a:endParaRPr lang="en-US" sz="1000" dirty="0" smtClean="0"/>
          </a:p>
        </p:txBody>
      </p:sp>
      <p:sp>
        <p:nvSpPr>
          <p:cNvPr id="4" name="Rectangle 3"/>
          <p:cNvSpPr/>
          <p:nvPr/>
        </p:nvSpPr>
        <p:spPr>
          <a:xfrm>
            <a:off x="0" y="5922910"/>
            <a:ext cx="4572000" cy="307777"/>
          </a:xfrm>
          <a:prstGeom prst="rect">
            <a:avLst/>
          </a:prstGeom>
        </p:spPr>
        <p:txBody>
          <a:bodyPr>
            <a:spAutoFit/>
          </a:bodyPr>
          <a:lstStyle/>
          <a:p>
            <a:r>
              <a:rPr lang="en-US" sz="1400" kern="0" dirty="0" smtClean="0">
                <a:solidFill>
                  <a:prstClr val="black"/>
                </a:solidFill>
                <a:latin typeface="Segoe UI" pitchFamily="34" charset="0"/>
                <a:cs typeface="Segoe UI" pitchFamily="34" charset="0"/>
              </a:rPr>
              <a:t>*</a:t>
            </a:r>
            <a:r>
              <a:rPr lang="en-US" sz="1000" kern="0" dirty="0" smtClean="0">
                <a:solidFill>
                  <a:prstClr val="black"/>
                </a:solidFill>
                <a:latin typeface="Segoe UI" pitchFamily="34" charset="0"/>
                <a:cs typeface="Segoe UI" pitchFamily="34" charset="0"/>
              </a:rPr>
              <a:t>Source: AMI-Partners 2008-09: SB Market Overview</a:t>
            </a:r>
            <a:endParaRPr lang="en-US" dirty="0"/>
          </a:p>
        </p:txBody>
      </p:sp>
      <p:pic>
        <p:nvPicPr>
          <p:cNvPr id="12"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113750" y="2539461"/>
            <a:ext cx="8555998" cy="2362151"/>
          </a:xfrm>
          <a:prstGeom prst="rect">
            <a:avLst/>
          </a:prstGeom>
          <a:noFill/>
        </p:spPr>
      </p:pic>
      <p:sp>
        <p:nvSpPr>
          <p:cNvPr id="14" name="Pentagon 13"/>
          <p:cNvSpPr/>
          <p:nvPr/>
        </p:nvSpPr>
        <p:spPr bwMode="auto">
          <a:xfrm>
            <a:off x="459946" y="2675278"/>
            <a:ext cx="3378407" cy="1928619"/>
          </a:xfrm>
          <a:prstGeom prst="homePlate">
            <a:avLst>
              <a:gd name="adj" fmla="val 17644"/>
            </a:avLst>
          </a:prstGeom>
          <a:gradFill rotWithShape="1">
            <a:gsLst>
              <a:gs pos="0">
                <a:srgbClr val="F77D32">
                  <a:lumMod val="60000"/>
                  <a:lumOff val="40000"/>
                </a:srgbClr>
              </a:gs>
              <a:gs pos="19000">
                <a:srgbClr val="F77D32">
                  <a:lumMod val="40000"/>
                  <a:lumOff val="60000"/>
                </a:srgbClr>
              </a:gs>
              <a:gs pos="76000">
                <a:sysClr val="window" lastClr="FFFFFF"/>
              </a:gs>
            </a:gsLst>
            <a:lin ang="10800000" scaled="0"/>
          </a:gradFill>
          <a:ln w="9525" cap="flat" cmpd="sng" algn="ctr">
            <a:gradFill>
              <a:gsLst>
                <a:gs pos="0">
                  <a:srgbClr val="F77D32"/>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kern="0" smtClean="0">
              <a:solidFill>
                <a:sysClr val="windowText" lastClr="000000"/>
              </a:solidFill>
              <a:latin typeface="Arial" charset="0"/>
            </a:endParaRPr>
          </a:p>
        </p:txBody>
      </p:sp>
      <p:sp>
        <p:nvSpPr>
          <p:cNvPr id="16" name="Rectangle 15"/>
          <p:cNvSpPr/>
          <p:nvPr/>
        </p:nvSpPr>
        <p:spPr>
          <a:xfrm>
            <a:off x="520281" y="2845713"/>
            <a:ext cx="3073524" cy="1332673"/>
          </a:xfrm>
          <a:prstGeom prst="rect">
            <a:avLst/>
          </a:prstGeom>
        </p:spPr>
        <p:txBody>
          <a:bodyPr wrap="square">
            <a:spAutoFit/>
          </a:bodyPr>
          <a:lstStyle/>
          <a:p>
            <a:pPr marL="401638" indent="-401638" eaLnBrk="1" hangingPunct="1">
              <a:lnSpc>
                <a:spcPct val="90000"/>
              </a:lnSpc>
              <a:spcBef>
                <a:spcPct val="30000"/>
              </a:spcBef>
              <a:spcAft>
                <a:spcPts val="600"/>
              </a:spcAft>
              <a:buClr>
                <a:srgbClr val="4D7E2B">
                  <a:lumMod val="60000"/>
                  <a:lumOff val="40000"/>
                </a:srgbClr>
              </a:buClr>
              <a:buSzPct val="85000"/>
            </a:pPr>
            <a:r>
              <a:rPr lang="en-US" sz="1400" b="1" i="1" kern="0" dirty="0" smtClean="0">
                <a:solidFill>
                  <a:prstClr val="black"/>
                </a:solidFill>
                <a:latin typeface="Segoe UI" pitchFamily="34" charset="0"/>
                <a:cs typeface="Segoe UI" pitchFamily="34" charset="0"/>
              </a:rPr>
              <a:t>Look for:</a:t>
            </a:r>
          </a:p>
          <a:p>
            <a:pPr marL="233363" lvl="0" indent="-233363" eaLnBrk="1" hangingPunct="1">
              <a:lnSpc>
                <a:spcPct val="90000"/>
              </a:lnSpc>
              <a:spcBef>
                <a:spcPct val="30000"/>
              </a:spcBef>
              <a:buClr>
                <a:srgbClr val="4D7E2B">
                  <a:lumMod val="60000"/>
                  <a:lumOff val="40000"/>
                </a:srgbClr>
              </a:buClr>
              <a:buSzPct val="85000"/>
              <a:buFont typeface="Wingdings" pitchFamily="2" charset="2"/>
              <a:buChar char="v"/>
              <a:defRPr/>
            </a:pPr>
            <a:r>
              <a:rPr lang="en-US" sz="1400" kern="0" dirty="0" smtClean="0">
                <a:solidFill>
                  <a:prstClr val="black"/>
                </a:solidFill>
                <a:latin typeface="Segoe UI" pitchFamily="34" charset="0"/>
                <a:cs typeface="Segoe UI" pitchFamily="34" charset="0"/>
              </a:rPr>
              <a:t>Business has two or more PCs</a:t>
            </a:r>
          </a:p>
          <a:p>
            <a:pPr marL="233363" lvl="0"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No one on staff to focus on IT</a:t>
            </a:r>
          </a:p>
          <a:p>
            <a:pPr marL="233363" lvl="0"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Unaware of what a server is; technology is not top of mind</a:t>
            </a:r>
          </a:p>
        </p:txBody>
      </p:sp>
      <p:sp>
        <p:nvSpPr>
          <p:cNvPr id="17" name="Rectangle 16"/>
          <p:cNvSpPr/>
          <p:nvPr/>
        </p:nvSpPr>
        <p:spPr>
          <a:xfrm>
            <a:off x="4008472" y="2845713"/>
            <a:ext cx="4795281" cy="1785104"/>
          </a:xfrm>
          <a:prstGeom prst="rect">
            <a:avLst/>
          </a:prstGeom>
        </p:spPr>
        <p:txBody>
          <a:bodyPr wrap="square">
            <a:spAutoFit/>
          </a:bodyPr>
          <a:lstStyle/>
          <a:p>
            <a:pPr marL="401638" lvl="0" indent="-401638" eaLnBrk="1" hangingPunct="1">
              <a:lnSpc>
                <a:spcPct val="90000"/>
              </a:lnSpc>
              <a:spcBef>
                <a:spcPct val="30000"/>
              </a:spcBef>
              <a:spcAft>
                <a:spcPts val="600"/>
              </a:spcAft>
              <a:buClr>
                <a:srgbClr val="4D7E2B">
                  <a:lumMod val="60000"/>
                  <a:lumOff val="40000"/>
                </a:srgbClr>
              </a:buClr>
              <a:buSzPct val="85000"/>
            </a:pPr>
            <a:r>
              <a:rPr lang="en-US" sz="1400" b="1" i="1" kern="0" dirty="0" smtClean="0">
                <a:solidFill>
                  <a:prstClr val="black"/>
                </a:solidFill>
                <a:latin typeface="Segoe UI" pitchFamily="34" charset="0"/>
                <a:cs typeface="Segoe UI" pitchFamily="34" charset="0"/>
              </a:rPr>
              <a:t>Solve customer challenges with a server that:</a:t>
            </a:r>
          </a:p>
          <a:p>
            <a:pPr marL="233363" indent="-233363" eaLnBrk="1" hangingPunct="1">
              <a:lnSpc>
                <a:spcPct val="90000"/>
              </a:lnSpc>
              <a:spcBef>
                <a:spcPct val="30000"/>
              </a:spcBef>
              <a:buClr>
                <a:srgbClr val="4D7E2B">
                  <a:lumMod val="60000"/>
                  <a:lumOff val="40000"/>
                </a:srgbClr>
              </a:buClr>
              <a:buSzPct val="85000"/>
              <a:buFont typeface="Wingdings" pitchFamily="2" charset="2"/>
              <a:buChar char="v"/>
              <a:defRPr/>
            </a:pPr>
            <a:r>
              <a:rPr lang="en-US" sz="1400" kern="0" dirty="0" smtClean="0">
                <a:solidFill>
                  <a:prstClr val="black"/>
                </a:solidFill>
                <a:latin typeface="Segoe UI" pitchFamily="34" charset="0"/>
                <a:cs typeface="Segoe UI" pitchFamily="34" charset="0"/>
              </a:rPr>
              <a:t>Organizes information centrally for easy, secure access. </a:t>
            </a:r>
          </a:p>
          <a:p>
            <a:pPr marL="233363" indent="-233363" eaLnBrk="1" hangingPunct="1">
              <a:lnSpc>
                <a:spcPct val="90000"/>
              </a:lnSpc>
              <a:spcBef>
                <a:spcPct val="30000"/>
              </a:spcBef>
              <a:buClr>
                <a:srgbClr val="4D7E2B">
                  <a:lumMod val="60000"/>
                  <a:lumOff val="40000"/>
                </a:srgbClr>
              </a:buClr>
              <a:buSzPct val="85000"/>
              <a:buFont typeface="Wingdings" pitchFamily="2" charset="2"/>
              <a:buChar char="v"/>
              <a:defRPr/>
            </a:pPr>
            <a:r>
              <a:rPr lang="en-US" sz="1400" kern="0" dirty="0" smtClean="0">
                <a:solidFill>
                  <a:prstClr val="black"/>
                </a:solidFill>
                <a:latin typeface="Segoe UI" pitchFamily="34" charset="0"/>
                <a:cs typeface="Segoe UI" pitchFamily="34" charset="0"/>
              </a:rPr>
              <a:t>Enables connection to their business and customers from virtually anywhere.</a:t>
            </a:r>
          </a:p>
          <a:p>
            <a:pPr marL="233363" indent="-233363" eaLnBrk="1" hangingPunct="1">
              <a:lnSpc>
                <a:spcPct val="90000"/>
              </a:lnSpc>
              <a:spcBef>
                <a:spcPct val="30000"/>
              </a:spcBef>
              <a:buClr>
                <a:srgbClr val="4D7E2B">
                  <a:lumMod val="60000"/>
                  <a:lumOff val="40000"/>
                </a:srgbClr>
              </a:buClr>
              <a:buSzPct val="85000"/>
              <a:buFont typeface="Wingdings" pitchFamily="2" charset="2"/>
              <a:buChar char="v"/>
              <a:defRPr/>
            </a:pPr>
            <a:r>
              <a:rPr lang="en-US" sz="1400" kern="0" dirty="0" smtClean="0">
                <a:solidFill>
                  <a:prstClr val="black"/>
                </a:solidFill>
                <a:latin typeface="Segoe UI" pitchFamily="34" charset="0"/>
                <a:cs typeface="Segoe UI" pitchFamily="34" charset="0"/>
              </a:rPr>
              <a:t>Protects business information from disaster or theft.</a:t>
            </a:r>
          </a:p>
          <a:p>
            <a:pPr marL="233363" indent="-233363" eaLnBrk="1" hangingPunct="1">
              <a:lnSpc>
                <a:spcPct val="90000"/>
              </a:lnSpc>
              <a:spcBef>
                <a:spcPct val="30000"/>
              </a:spcBef>
              <a:buClr>
                <a:srgbClr val="4D7E2B">
                  <a:lumMod val="60000"/>
                  <a:lumOff val="40000"/>
                </a:srgbClr>
              </a:buClr>
              <a:buSzPct val="85000"/>
              <a:buFont typeface="Wingdings" pitchFamily="2" charset="2"/>
              <a:buChar char="v"/>
              <a:defRPr/>
            </a:pPr>
            <a:r>
              <a:rPr lang="en-US" sz="1400" kern="0" dirty="0" smtClean="0">
                <a:solidFill>
                  <a:prstClr val="black"/>
                </a:solidFill>
                <a:latin typeface="Segoe UI" pitchFamily="34" charset="0"/>
                <a:cs typeface="Segoe UI" pitchFamily="34" charset="0"/>
              </a:rPr>
              <a:t>Improves productivity by connecting employees to shared resources (printers, business applications).</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9725"/>
            <a:ext cx="8393113" cy="674031"/>
          </a:xfrm>
        </p:spPr>
        <p:txBody>
          <a:bodyPr/>
          <a:lstStyle/>
          <a:p>
            <a:r>
              <a:rPr lang="en-US" dirty="0" smtClean="0"/>
              <a:t>Opportunity: Upgrade Infrastructure</a:t>
            </a:r>
            <a:endParaRPr lang="en-US" dirty="0"/>
          </a:p>
        </p:txBody>
      </p:sp>
      <p:sp>
        <p:nvSpPr>
          <p:cNvPr id="3" name="Content Placeholder 2"/>
          <p:cNvSpPr>
            <a:spLocks noGrp="1"/>
          </p:cNvSpPr>
          <p:nvPr>
            <p:ph idx="1"/>
          </p:nvPr>
        </p:nvSpPr>
        <p:spPr>
          <a:xfrm>
            <a:off x="377824" y="1393913"/>
            <a:ext cx="7458371" cy="1311128"/>
          </a:xfrm>
        </p:spPr>
        <p:txBody>
          <a:bodyPr/>
          <a:lstStyle/>
          <a:p>
            <a:pPr>
              <a:buNone/>
              <a:defRPr/>
            </a:pPr>
            <a:r>
              <a:rPr lang="en-US" sz="1800" b="1" dirty="0" smtClean="0"/>
              <a:t>Profile: Customer has existing server infrastructure </a:t>
            </a:r>
          </a:p>
          <a:p>
            <a:pPr marL="0" indent="0">
              <a:lnSpc>
                <a:spcPct val="100000"/>
              </a:lnSpc>
              <a:buNone/>
            </a:pPr>
            <a:r>
              <a:rPr lang="en-US" sz="1400" dirty="0" smtClean="0"/>
              <a:t>Biggest business challenges are growing revenues and increasing customer satisfaction and loyalty.  Is motivated to adopt collaborative solutions that promote productivity and sharing of knowledge, especially within the company.*</a:t>
            </a:r>
          </a:p>
          <a:p>
            <a:pPr lvl="0">
              <a:buClr>
                <a:srgbClr val="4D7E2B">
                  <a:lumMod val="60000"/>
                  <a:lumOff val="40000"/>
                </a:srgbClr>
              </a:buClr>
              <a:buNone/>
            </a:pPr>
            <a:endParaRPr lang="en-US" sz="1400" b="1" dirty="0" smtClean="0"/>
          </a:p>
        </p:txBody>
      </p:sp>
      <p:sp>
        <p:nvSpPr>
          <p:cNvPr id="4" name="Rectangle 3"/>
          <p:cNvSpPr/>
          <p:nvPr/>
        </p:nvSpPr>
        <p:spPr>
          <a:xfrm>
            <a:off x="0" y="5944176"/>
            <a:ext cx="4572000" cy="307777"/>
          </a:xfrm>
          <a:prstGeom prst="rect">
            <a:avLst/>
          </a:prstGeom>
        </p:spPr>
        <p:txBody>
          <a:bodyPr>
            <a:spAutoFit/>
          </a:bodyPr>
          <a:lstStyle/>
          <a:p>
            <a:r>
              <a:rPr lang="en-US" sz="1400" kern="0" dirty="0" smtClean="0">
                <a:solidFill>
                  <a:prstClr val="black"/>
                </a:solidFill>
                <a:latin typeface="Segoe UI" pitchFamily="34" charset="0"/>
                <a:cs typeface="Segoe UI" pitchFamily="34" charset="0"/>
              </a:rPr>
              <a:t>*</a:t>
            </a:r>
            <a:r>
              <a:rPr lang="en-US" sz="1000" kern="0" dirty="0" smtClean="0">
                <a:solidFill>
                  <a:prstClr val="black"/>
                </a:solidFill>
                <a:latin typeface="Segoe UI" pitchFamily="34" charset="0"/>
                <a:cs typeface="Segoe UI" pitchFamily="34" charset="0"/>
              </a:rPr>
              <a:t>Source: AMI-Partners 2008-09: SB Market Overview</a:t>
            </a:r>
            <a:endParaRPr lang="en-US" dirty="0"/>
          </a:p>
        </p:txBody>
      </p:sp>
      <p:pic>
        <p:nvPicPr>
          <p:cNvPr id="11"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113750" y="2539461"/>
            <a:ext cx="8555998" cy="2362151"/>
          </a:xfrm>
          <a:prstGeom prst="rect">
            <a:avLst/>
          </a:prstGeom>
          <a:noFill/>
        </p:spPr>
      </p:pic>
      <p:sp>
        <p:nvSpPr>
          <p:cNvPr id="12" name="Pentagon 11"/>
          <p:cNvSpPr/>
          <p:nvPr/>
        </p:nvSpPr>
        <p:spPr bwMode="auto">
          <a:xfrm>
            <a:off x="459946" y="2675277"/>
            <a:ext cx="3378407" cy="2407085"/>
          </a:xfrm>
          <a:prstGeom prst="homePlate">
            <a:avLst>
              <a:gd name="adj" fmla="val 17644"/>
            </a:avLst>
          </a:prstGeom>
          <a:gradFill rotWithShape="1">
            <a:gsLst>
              <a:gs pos="0">
                <a:srgbClr val="F77D32">
                  <a:lumMod val="60000"/>
                  <a:lumOff val="40000"/>
                </a:srgbClr>
              </a:gs>
              <a:gs pos="19000">
                <a:srgbClr val="F77D32">
                  <a:lumMod val="40000"/>
                  <a:lumOff val="60000"/>
                </a:srgbClr>
              </a:gs>
              <a:gs pos="76000">
                <a:sysClr val="window" lastClr="FFFFFF"/>
              </a:gs>
            </a:gsLst>
            <a:lin ang="10800000" scaled="0"/>
          </a:gradFill>
          <a:ln w="9525" cap="flat" cmpd="sng" algn="ctr">
            <a:gradFill>
              <a:gsLst>
                <a:gs pos="0">
                  <a:srgbClr val="F77D32"/>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kern="0" smtClean="0">
              <a:solidFill>
                <a:sysClr val="windowText" lastClr="000000"/>
              </a:solidFill>
              <a:latin typeface="Arial" charset="0"/>
            </a:endParaRPr>
          </a:p>
        </p:txBody>
      </p:sp>
      <p:sp>
        <p:nvSpPr>
          <p:cNvPr id="13" name="Rectangle 12"/>
          <p:cNvSpPr/>
          <p:nvPr/>
        </p:nvSpPr>
        <p:spPr>
          <a:xfrm>
            <a:off x="520281" y="2845713"/>
            <a:ext cx="3073524" cy="1979003"/>
          </a:xfrm>
          <a:prstGeom prst="rect">
            <a:avLst/>
          </a:prstGeom>
        </p:spPr>
        <p:txBody>
          <a:bodyPr wrap="square">
            <a:spAutoFit/>
          </a:bodyPr>
          <a:lstStyle/>
          <a:p>
            <a:pPr marL="401638" indent="-401638" eaLnBrk="1" hangingPunct="1">
              <a:lnSpc>
                <a:spcPct val="90000"/>
              </a:lnSpc>
              <a:spcBef>
                <a:spcPct val="30000"/>
              </a:spcBef>
              <a:spcAft>
                <a:spcPts val="600"/>
              </a:spcAft>
              <a:buClr>
                <a:srgbClr val="4D7E2B">
                  <a:lumMod val="60000"/>
                  <a:lumOff val="40000"/>
                </a:srgbClr>
              </a:buClr>
              <a:buSzPct val="85000"/>
            </a:pPr>
            <a:r>
              <a:rPr lang="en-US" sz="1400" b="1" i="1" kern="0" dirty="0" smtClean="0">
                <a:solidFill>
                  <a:prstClr val="black"/>
                </a:solidFill>
                <a:latin typeface="Segoe UI" pitchFamily="34" charset="0"/>
                <a:cs typeface="Segoe UI" pitchFamily="34" charset="0"/>
              </a:rPr>
              <a:t>Look for:</a:t>
            </a:r>
          </a:p>
          <a:p>
            <a:pPr marL="233363" lvl="0"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Server hardware being replaced</a:t>
            </a:r>
          </a:p>
          <a:p>
            <a:pPr marL="233363" lvl="0"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Server proliferation creating operational inefficiencies</a:t>
            </a:r>
          </a:p>
          <a:p>
            <a:pPr marL="233363" lvl="0"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Acquiring or upgrading a line-of-business application</a:t>
            </a:r>
          </a:p>
          <a:p>
            <a:pPr marL="233363" lvl="0"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The IT Generalist spends majority of time “putting out fires”</a:t>
            </a:r>
          </a:p>
        </p:txBody>
      </p:sp>
      <p:sp>
        <p:nvSpPr>
          <p:cNvPr id="14" name="Rectangle 13"/>
          <p:cNvSpPr/>
          <p:nvPr/>
        </p:nvSpPr>
        <p:spPr>
          <a:xfrm>
            <a:off x="4008472" y="2845713"/>
            <a:ext cx="4795281" cy="1914370"/>
          </a:xfrm>
          <a:prstGeom prst="rect">
            <a:avLst/>
          </a:prstGeom>
        </p:spPr>
        <p:txBody>
          <a:bodyPr wrap="square">
            <a:spAutoFit/>
          </a:bodyPr>
          <a:lstStyle/>
          <a:p>
            <a:pPr marL="401638" lvl="0" indent="-401638" eaLnBrk="1" hangingPunct="1">
              <a:lnSpc>
                <a:spcPct val="90000"/>
              </a:lnSpc>
              <a:spcBef>
                <a:spcPct val="30000"/>
              </a:spcBef>
              <a:spcAft>
                <a:spcPts val="600"/>
              </a:spcAft>
              <a:buClr>
                <a:srgbClr val="4D7E2B">
                  <a:lumMod val="60000"/>
                  <a:lumOff val="40000"/>
                </a:srgbClr>
              </a:buClr>
              <a:buSzPct val="85000"/>
            </a:pPr>
            <a:r>
              <a:rPr lang="en-US" sz="1400" b="1" i="1" kern="0" dirty="0" smtClean="0">
                <a:solidFill>
                  <a:prstClr val="black"/>
                </a:solidFill>
                <a:latin typeface="Segoe UI" pitchFamily="34" charset="0"/>
                <a:cs typeface="Segoe UI" pitchFamily="34" charset="0"/>
              </a:rPr>
              <a:t>Solve customer challenges with a server that:</a:t>
            </a:r>
          </a:p>
          <a:p>
            <a:pPr marL="233363"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Enables employees to be more productive with access to key business applications from anywhere (home, on the road, or from a branch office).</a:t>
            </a:r>
          </a:p>
          <a:p>
            <a:pPr marL="233363"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dirty="0" smtClean="0">
                <a:solidFill>
                  <a:prstClr val="black"/>
                </a:solidFill>
                <a:latin typeface="Segoe UI" pitchFamily="34" charset="0"/>
                <a:cs typeface="Segoe UI" pitchFamily="34" charset="0"/>
              </a:rPr>
              <a:t>Helps protect their business with servers that are more secure by default and easier to keep updated.</a:t>
            </a:r>
          </a:p>
          <a:p>
            <a:pPr marL="233363" indent="-233363" eaLnBrk="1" hangingPunct="1">
              <a:lnSpc>
                <a:spcPct val="90000"/>
              </a:lnSpc>
              <a:spcBef>
                <a:spcPct val="30000"/>
              </a:spcBef>
              <a:buClr>
                <a:srgbClr val="4D7E2B">
                  <a:lumMod val="60000"/>
                  <a:lumOff val="40000"/>
                </a:srgbClr>
              </a:buClr>
              <a:buSzPct val="85000"/>
              <a:buFont typeface="Wingdings" pitchFamily="2" charset="2"/>
              <a:buChar char="v"/>
            </a:pPr>
            <a:r>
              <a:rPr lang="en-US" sz="1400" kern="0" smtClean="0">
                <a:solidFill>
                  <a:prstClr val="black"/>
                </a:solidFill>
                <a:latin typeface="Segoe UI" pitchFamily="34" charset="0"/>
                <a:cs typeface="Segoe UI" pitchFamily="34" charset="0"/>
              </a:rPr>
              <a:t>Simplifies </a:t>
            </a:r>
            <a:r>
              <a:rPr lang="en-US" sz="1400" kern="0" dirty="0" smtClean="0">
                <a:solidFill>
                  <a:prstClr val="black"/>
                </a:solidFill>
                <a:latin typeface="Segoe UI" pitchFamily="34" charset="0"/>
                <a:cs typeface="Segoe UI" pitchFamily="34" charset="0"/>
              </a:rPr>
              <a:t>IT management by reducing physical servers through consolidation and virtualization.  </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Business Opportunity</a:t>
            </a:r>
            <a:endParaRPr lang="en-US" dirty="0"/>
          </a:p>
        </p:txBody>
      </p:sp>
      <p:pic>
        <p:nvPicPr>
          <p:cNvPr id="4"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166915" y="1433123"/>
            <a:ext cx="8729024" cy="4563918"/>
          </a:xfrm>
          <a:prstGeom prst="rect">
            <a:avLst/>
          </a:prstGeom>
          <a:noFill/>
        </p:spPr>
      </p:pic>
      <p:sp>
        <p:nvSpPr>
          <p:cNvPr id="6" name="Content Placeholder 22"/>
          <p:cNvSpPr txBox="1">
            <a:spLocks/>
          </p:cNvSpPr>
          <p:nvPr/>
        </p:nvSpPr>
        <p:spPr bwMode="auto">
          <a:xfrm>
            <a:off x="3164746" y="1844211"/>
            <a:ext cx="5207357" cy="11695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5425" marR="0" lvl="0" indent="-225425" defTabSz="914400" eaLnBrk="1" fontAlgn="auto" latinLnBrk="0" hangingPunct="1">
              <a:lnSpc>
                <a:spcPct val="100000"/>
              </a:lnSpc>
              <a:spcBef>
                <a:spcPts val="0"/>
              </a:spcBef>
              <a:spcAft>
                <a:spcPts val="0"/>
              </a:spcAft>
              <a:buClrTx/>
              <a:buSzTx/>
              <a:buFont typeface="Arial" pitchFamily="34" charset="0"/>
              <a:buChar char="•"/>
              <a:tabLst/>
              <a:defRPr/>
            </a:pPr>
            <a:r>
              <a:rPr lang="en-US" sz="1400" b="1" kern="0" smtClean="0">
                <a:solidFill>
                  <a:sysClr val="windowText" lastClr="000000"/>
                </a:solidFill>
                <a:latin typeface="Segoe UI" pitchFamily="34" charset="0"/>
                <a:cs typeface="Segoe UI" pitchFamily="34" charset="0"/>
              </a:rPr>
              <a:t>Recommend the right server </a:t>
            </a:r>
            <a:r>
              <a:rPr lang="en-US" sz="1400" kern="0" smtClean="0">
                <a:solidFill>
                  <a:sysClr val="windowText" lastClr="000000"/>
                </a:solidFill>
                <a:latin typeface="Segoe UI" pitchFamily="34" charset="0"/>
                <a:cs typeface="Segoe UI" pitchFamily="34" charset="0"/>
              </a:rPr>
              <a:t>from Microsoft’s comprehensive family of servers based on unique customer needs</a:t>
            </a:r>
          </a:p>
          <a:p>
            <a:pPr marL="225425" marR="0" lvl="0" indent="-225425" defTabSz="914400" eaLnBrk="1" fontAlgn="auto" latinLnBrk="0" hangingPunct="1">
              <a:lnSpc>
                <a:spcPct val="100000"/>
              </a:lnSpc>
              <a:spcBef>
                <a:spcPts val="0"/>
              </a:spcBef>
              <a:spcAft>
                <a:spcPts val="0"/>
              </a:spcAft>
              <a:buClrTx/>
              <a:buSzTx/>
              <a:buFont typeface="Arial" pitchFamily="34" charset="0"/>
              <a:buChar char="•"/>
              <a:tabLst/>
              <a:defRPr/>
            </a:pPr>
            <a:r>
              <a:rPr lang="en-US" sz="1400" b="1" kern="0" smtClean="0">
                <a:solidFill>
                  <a:sysClr val="windowText" lastClr="000000"/>
                </a:solidFill>
                <a:latin typeface="Segoe UI" pitchFamily="34" charset="0"/>
                <a:cs typeface="Segoe UI" pitchFamily="34" charset="0"/>
              </a:rPr>
              <a:t>Conduct business and technology assessments</a:t>
            </a:r>
            <a:r>
              <a:rPr lang="en-US" sz="1400" kern="0" smtClean="0">
                <a:solidFill>
                  <a:sysClr val="windowText" lastClr="000000"/>
                </a:solidFill>
                <a:latin typeface="Segoe UI" pitchFamily="34" charset="0"/>
                <a:cs typeface="Segoe UI" pitchFamily="34" charset="0"/>
              </a:rPr>
              <a:t> to become a strategic advisor</a:t>
            </a:r>
            <a:endParaRPr lang="en-US" sz="1400" kern="0" dirty="0">
              <a:solidFill>
                <a:sysClr val="windowText" lastClr="000000"/>
              </a:solidFill>
              <a:latin typeface="Segoe UI" pitchFamily="34" charset="0"/>
              <a:cs typeface="Segoe UI" pitchFamily="34" charset="0"/>
            </a:endParaRPr>
          </a:p>
        </p:txBody>
      </p:sp>
      <p:sp>
        <p:nvSpPr>
          <p:cNvPr id="7" name="Pentagon 6"/>
          <p:cNvSpPr/>
          <p:nvPr/>
        </p:nvSpPr>
        <p:spPr bwMode="auto">
          <a:xfrm>
            <a:off x="459947" y="1762122"/>
            <a:ext cx="2592012" cy="1254210"/>
          </a:xfrm>
          <a:prstGeom prst="homePlate">
            <a:avLst>
              <a:gd name="adj" fmla="val 17644"/>
            </a:avLst>
          </a:prstGeom>
          <a:gradFill rotWithShape="1">
            <a:gsLst>
              <a:gs pos="0">
                <a:srgbClr val="F77D32">
                  <a:lumMod val="60000"/>
                  <a:lumOff val="40000"/>
                </a:srgbClr>
              </a:gs>
              <a:gs pos="19000">
                <a:srgbClr val="F77D32">
                  <a:lumMod val="40000"/>
                  <a:lumOff val="60000"/>
                </a:srgbClr>
              </a:gs>
              <a:gs pos="76000">
                <a:sysClr val="window" lastClr="FFFFFF"/>
              </a:gs>
            </a:gsLst>
            <a:lin ang="10800000" scaled="0"/>
          </a:gradFill>
          <a:ln w="9525" cap="flat" cmpd="sng" algn="ctr">
            <a:gradFill>
              <a:gsLst>
                <a:gs pos="0">
                  <a:srgbClr val="F77D32"/>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kern="0" smtClean="0">
              <a:solidFill>
                <a:sysClr val="windowText" lastClr="000000"/>
              </a:solidFill>
              <a:latin typeface="Arial" charset="0"/>
            </a:endParaRPr>
          </a:p>
        </p:txBody>
      </p:sp>
      <p:sp>
        <p:nvSpPr>
          <p:cNvPr id="8" name="Rectangle 7"/>
          <p:cNvSpPr/>
          <p:nvPr/>
        </p:nvSpPr>
        <p:spPr>
          <a:xfrm>
            <a:off x="611575" y="2108799"/>
            <a:ext cx="2179122" cy="584775"/>
          </a:xfrm>
          <a:prstGeom prst="rect">
            <a:avLst/>
          </a:prstGeom>
        </p:spPr>
        <p:txBody>
          <a:bodyPr wrap="square">
            <a:spAutoFit/>
          </a:bodyPr>
          <a:lstStyle/>
          <a:p>
            <a:pPr lvl="0"/>
            <a:r>
              <a:rPr lang="en-US" sz="1600" b="1" smtClean="0">
                <a:solidFill>
                  <a:schemeClr val="accent4">
                    <a:lumMod val="75000"/>
                  </a:schemeClr>
                </a:solidFill>
                <a:latin typeface="Segoe UI" pitchFamily="34" charset="0"/>
                <a:cs typeface="Segoe UI" pitchFamily="34" charset="0"/>
              </a:rPr>
              <a:t>Expand your Role as Trusted Advisor</a:t>
            </a:r>
            <a:endParaRPr lang="en-US" sz="1600" b="1" dirty="0">
              <a:solidFill>
                <a:schemeClr val="accent4">
                  <a:lumMod val="75000"/>
                </a:schemeClr>
              </a:solidFill>
              <a:latin typeface="Segoe UI" pitchFamily="34" charset="0"/>
              <a:cs typeface="Segoe UI" pitchFamily="34" charset="0"/>
            </a:endParaRPr>
          </a:p>
        </p:txBody>
      </p:sp>
      <p:sp>
        <p:nvSpPr>
          <p:cNvPr id="9" name="Content Placeholder 22"/>
          <p:cNvSpPr txBox="1">
            <a:spLocks/>
          </p:cNvSpPr>
          <p:nvPr/>
        </p:nvSpPr>
        <p:spPr bwMode="auto">
          <a:xfrm>
            <a:off x="3174646" y="3219736"/>
            <a:ext cx="5494341" cy="11695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5425" lvl="0" indent="-225425">
              <a:buFont typeface="Arial" pitchFamily="34" charset="0"/>
              <a:buChar char="•"/>
            </a:pPr>
            <a:r>
              <a:rPr lang="en-US" sz="1400" b="1" smtClean="0">
                <a:latin typeface="Segoe UI" pitchFamily="34" charset="0"/>
                <a:cs typeface="Segoe UI" pitchFamily="34" charset="0"/>
              </a:rPr>
              <a:t>Help customers to save time and get organized </a:t>
            </a:r>
            <a:r>
              <a:rPr lang="en-US" sz="1400" smtClean="0">
                <a:latin typeface="Segoe UI" pitchFamily="34" charset="0"/>
                <a:cs typeface="Segoe UI" pitchFamily="34" charset="0"/>
              </a:rPr>
              <a:t>by improving productivity, staying connected on the road, and reducing travel with advanced communication and collaboration</a:t>
            </a:r>
          </a:p>
          <a:p>
            <a:pPr marL="225425" lvl="0" indent="-225425">
              <a:buFont typeface="Arial" pitchFamily="34" charset="0"/>
              <a:buChar char="•"/>
            </a:pPr>
            <a:r>
              <a:rPr lang="en-US" sz="1400" b="1" smtClean="0">
                <a:latin typeface="Segoe UI" pitchFamily="34" charset="0"/>
                <a:cs typeface="Segoe UI" pitchFamily="34" charset="0"/>
              </a:rPr>
              <a:t>Reduce IT costs and risks </a:t>
            </a:r>
            <a:r>
              <a:rPr lang="en-US" sz="1400" smtClean="0">
                <a:latin typeface="Segoe UI" pitchFamily="34" charset="0"/>
                <a:cs typeface="Segoe UI" pitchFamily="34" charset="0"/>
              </a:rPr>
              <a:t>for customers by reducing complexity, and preventing downtime, data loss and theft</a:t>
            </a:r>
            <a:endParaRPr lang="en-US" sz="1400" dirty="0">
              <a:latin typeface="Segoe UI" pitchFamily="34" charset="0"/>
              <a:cs typeface="Segoe UI" pitchFamily="34" charset="0"/>
            </a:endParaRPr>
          </a:p>
        </p:txBody>
      </p:sp>
      <p:sp>
        <p:nvSpPr>
          <p:cNvPr id="10" name="Pentagon 9"/>
          <p:cNvSpPr/>
          <p:nvPr/>
        </p:nvSpPr>
        <p:spPr bwMode="auto">
          <a:xfrm>
            <a:off x="469847" y="3161397"/>
            <a:ext cx="2592012" cy="1254210"/>
          </a:xfrm>
          <a:prstGeom prst="homePlate">
            <a:avLst>
              <a:gd name="adj" fmla="val 17644"/>
            </a:avLst>
          </a:prstGeom>
          <a:gradFill rotWithShape="1">
            <a:gsLst>
              <a:gs pos="0">
                <a:srgbClr val="F77D32">
                  <a:lumMod val="60000"/>
                  <a:lumOff val="40000"/>
                </a:srgbClr>
              </a:gs>
              <a:gs pos="19000">
                <a:srgbClr val="F77D32">
                  <a:lumMod val="40000"/>
                  <a:lumOff val="60000"/>
                </a:srgbClr>
              </a:gs>
              <a:gs pos="76000">
                <a:sysClr val="window" lastClr="FFFFFF"/>
              </a:gs>
            </a:gsLst>
            <a:lin ang="10800000" scaled="0"/>
          </a:gradFill>
          <a:ln w="9525" cap="flat" cmpd="sng" algn="ctr">
            <a:gradFill>
              <a:gsLst>
                <a:gs pos="0">
                  <a:srgbClr val="F77D32"/>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kern="0" smtClean="0">
              <a:solidFill>
                <a:sysClr val="windowText" lastClr="000000"/>
              </a:solidFill>
              <a:latin typeface="Arial" charset="0"/>
            </a:endParaRPr>
          </a:p>
        </p:txBody>
      </p:sp>
      <p:sp>
        <p:nvSpPr>
          <p:cNvPr id="11" name="Rectangle 10"/>
          <p:cNvSpPr/>
          <p:nvPr/>
        </p:nvSpPr>
        <p:spPr>
          <a:xfrm>
            <a:off x="621475" y="3508074"/>
            <a:ext cx="2179122" cy="584775"/>
          </a:xfrm>
          <a:prstGeom prst="rect">
            <a:avLst/>
          </a:prstGeom>
        </p:spPr>
        <p:txBody>
          <a:bodyPr wrap="square">
            <a:spAutoFit/>
          </a:bodyPr>
          <a:lstStyle/>
          <a:p>
            <a:r>
              <a:rPr lang="en-US" sz="1600" b="1" smtClean="0">
                <a:solidFill>
                  <a:schemeClr val="accent4">
                    <a:lumMod val="75000"/>
                  </a:schemeClr>
                </a:solidFill>
                <a:latin typeface="Segoe UI" pitchFamily="34" charset="0"/>
                <a:cs typeface="Segoe UI" pitchFamily="34" charset="0"/>
              </a:rPr>
              <a:t>Deliver Increasing Business Value</a:t>
            </a:r>
            <a:endParaRPr lang="en-US" sz="1600" b="1" dirty="0" smtClean="0">
              <a:solidFill>
                <a:schemeClr val="accent4">
                  <a:lumMod val="75000"/>
                </a:schemeClr>
              </a:solidFill>
              <a:latin typeface="Segoe UI" pitchFamily="34" charset="0"/>
              <a:cs typeface="Segoe UI" pitchFamily="34" charset="0"/>
            </a:endParaRPr>
          </a:p>
        </p:txBody>
      </p:sp>
      <p:sp>
        <p:nvSpPr>
          <p:cNvPr id="12" name="Content Placeholder 22"/>
          <p:cNvSpPr txBox="1">
            <a:spLocks/>
          </p:cNvSpPr>
          <p:nvPr/>
        </p:nvSpPr>
        <p:spPr bwMode="auto">
          <a:xfrm>
            <a:off x="3172671" y="4595298"/>
            <a:ext cx="5662571" cy="11695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5425" lvl="0" indent="-225425">
              <a:buFont typeface="Arial" pitchFamily="34" charset="0"/>
              <a:buChar char="•"/>
            </a:pPr>
            <a:r>
              <a:rPr lang="en-US" sz="1400" b="1" smtClean="0">
                <a:latin typeface="Segoe UI" pitchFamily="34" charset="0"/>
                <a:cs typeface="Segoe UI" pitchFamily="34" charset="0"/>
              </a:rPr>
              <a:t>Acquire new customers </a:t>
            </a:r>
            <a:r>
              <a:rPr lang="en-US" sz="1400" smtClean="0">
                <a:latin typeface="Segoe UI" pitchFamily="34" charset="0"/>
                <a:cs typeface="Segoe UI" pitchFamily="34" charset="0"/>
              </a:rPr>
              <a:t>by upgrading small businesses from peer-to-peer networking, legacy servers, or competitive solutions </a:t>
            </a:r>
          </a:p>
          <a:p>
            <a:pPr marL="225425" lvl="0" indent="-225425">
              <a:buFont typeface="Arial" pitchFamily="34" charset="0"/>
              <a:buChar char="•"/>
            </a:pPr>
            <a:r>
              <a:rPr lang="en-US" sz="1400" b="1" smtClean="0">
                <a:latin typeface="Segoe UI" pitchFamily="34" charset="0"/>
                <a:cs typeface="Segoe UI" pitchFamily="34" charset="0"/>
              </a:rPr>
              <a:t>Earn incremental revenue </a:t>
            </a:r>
            <a:r>
              <a:rPr lang="en-US" sz="1400" smtClean="0">
                <a:latin typeface="Segoe UI" pitchFamily="34" charset="0"/>
                <a:cs typeface="Segoe UI" pitchFamily="34" charset="0"/>
              </a:rPr>
              <a:t>through up-sell and cross-sell opportunities such as mobility and remote access, communication &amp;  collaboration, LOB app deployment, security &amp; management </a:t>
            </a:r>
            <a:endParaRPr lang="en-US" sz="1400" dirty="0" smtClean="0">
              <a:latin typeface="Segoe UI" pitchFamily="34" charset="0"/>
              <a:cs typeface="Segoe UI" pitchFamily="34" charset="0"/>
            </a:endParaRPr>
          </a:p>
        </p:txBody>
      </p:sp>
      <p:sp>
        <p:nvSpPr>
          <p:cNvPr id="13" name="Pentagon 12"/>
          <p:cNvSpPr/>
          <p:nvPr/>
        </p:nvSpPr>
        <p:spPr bwMode="auto">
          <a:xfrm>
            <a:off x="467872" y="4560709"/>
            <a:ext cx="2592012" cy="1254210"/>
          </a:xfrm>
          <a:prstGeom prst="homePlate">
            <a:avLst>
              <a:gd name="adj" fmla="val 17644"/>
            </a:avLst>
          </a:prstGeom>
          <a:gradFill rotWithShape="1">
            <a:gsLst>
              <a:gs pos="0">
                <a:srgbClr val="F77D32">
                  <a:lumMod val="60000"/>
                  <a:lumOff val="40000"/>
                </a:srgbClr>
              </a:gs>
              <a:gs pos="19000">
                <a:srgbClr val="F77D32">
                  <a:lumMod val="40000"/>
                  <a:lumOff val="60000"/>
                </a:srgbClr>
              </a:gs>
              <a:gs pos="76000">
                <a:sysClr val="window" lastClr="FFFFFF">
                  <a:alpha val="0"/>
                </a:sysClr>
              </a:gs>
            </a:gsLst>
            <a:lin ang="10800000" scaled="0"/>
          </a:gradFill>
          <a:ln w="9525" cap="flat" cmpd="sng" algn="ctr">
            <a:gradFill>
              <a:gsLst>
                <a:gs pos="0">
                  <a:srgbClr val="F77D32"/>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kern="0" smtClean="0">
              <a:solidFill>
                <a:sysClr val="windowText" lastClr="000000"/>
              </a:solidFill>
              <a:latin typeface="Arial" charset="0"/>
            </a:endParaRPr>
          </a:p>
        </p:txBody>
      </p:sp>
      <p:sp>
        <p:nvSpPr>
          <p:cNvPr id="14" name="Rectangle 13"/>
          <p:cNvSpPr/>
          <p:nvPr/>
        </p:nvSpPr>
        <p:spPr>
          <a:xfrm>
            <a:off x="619500" y="5026136"/>
            <a:ext cx="2179122" cy="338554"/>
          </a:xfrm>
          <a:prstGeom prst="rect">
            <a:avLst/>
          </a:prstGeom>
        </p:spPr>
        <p:txBody>
          <a:bodyPr wrap="square">
            <a:spAutoFit/>
          </a:bodyPr>
          <a:lstStyle/>
          <a:p>
            <a:pPr lvl="0"/>
            <a:r>
              <a:rPr lang="en-US" sz="1600" b="1" dirty="0" smtClean="0">
                <a:solidFill>
                  <a:schemeClr val="accent4">
                    <a:lumMod val="75000"/>
                  </a:schemeClr>
                </a:solidFill>
                <a:latin typeface="Segoe UI" pitchFamily="34" charset="0"/>
                <a:cs typeface="Segoe UI" pitchFamily="34" charset="0"/>
              </a:rPr>
              <a:t>Win More Business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Documents and Settings\sarahs\My Documents\_SSD_Business\Clients\Buzzbee\1040_SMSP_Templates_PPTs\To-Partner\corner2.png"/>
          <p:cNvPicPr>
            <a:picLocks noChangeAspect="1" noChangeArrowheads="1"/>
          </p:cNvPicPr>
          <p:nvPr/>
        </p:nvPicPr>
        <p:blipFill>
          <a:blip r:embed="rId3" cstate="print"/>
          <a:srcRect/>
          <a:stretch>
            <a:fillRect/>
          </a:stretch>
        </p:blipFill>
        <p:spPr bwMode="auto">
          <a:xfrm>
            <a:off x="-166915" y="1539998"/>
            <a:ext cx="5493827" cy="3543300"/>
          </a:xfrm>
          <a:prstGeom prst="rect">
            <a:avLst/>
          </a:prstGeom>
          <a:noFill/>
        </p:spPr>
      </p:pic>
      <p:sp>
        <p:nvSpPr>
          <p:cNvPr id="30" name="Content Placeholder 22"/>
          <p:cNvSpPr txBox="1">
            <a:spLocks/>
          </p:cNvSpPr>
          <p:nvPr/>
        </p:nvSpPr>
        <p:spPr bwMode="auto">
          <a:xfrm>
            <a:off x="4613536" y="1666078"/>
            <a:ext cx="4424134" cy="17173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85750" marR="0" lvl="0" indent="-285750" algn="l" defTabSz="914400" rtl="0" eaLnBrk="1" fontAlgn="base" latinLnBrk="0" hangingPunct="1">
              <a:spcBef>
                <a:spcPct val="30000"/>
              </a:spcBef>
              <a:spcAft>
                <a:spcPct val="0"/>
              </a:spcAft>
              <a:buClr>
                <a:schemeClr val="accent1">
                  <a:lumMod val="75000"/>
                </a:schemeClr>
              </a:buClr>
              <a:buSzPct val="85000"/>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Segoe UI" pitchFamily="34" charset="0"/>
                <a:ea typeface="+mn-ea"/>
                <a:cs typeface="Segoe UI" pitchFamily="34" charset="0"/>
              </a:rPr>
              <a:t>Collaborative online workspace and file</a:t>
            </a:r>
            <a:r>
              <a:rPr kumimoji="0" lang="en-US" sz="1600" b="0" i="0" u="none" strike="noStrike" kern="0" cap="none" spc="0" normalizeH="0" noProof="0" dirty="0" smtClean="0">
                <a:ln>
                  <a:noFill/>
                </a:ln>
                <a:solidFill>
                  <a:schemeClr val="tx1"/>
                </a:solidFill>
                <a:effectLst/>
                <a:uLnTx/>
                <a:uFillTx/>
                <a:latin typeface="Segoe UI" pitchFamily="34" charset="0"/>
                <a:ea typeface="+mn-ea"/>
                <a:cs typeface="Segoe UI" pitchFamily="34" charset="0"/>
              </a:rPr>
              <a:t> sharing</a:t>
            </a:r>
            <a:endParaRPr kumimoji="0" lang="en-US" sz="1600" b="0" i="0" u="none" strike="noStrike" kern="0" cap="none" spc="0" normalizeH="0" baseline="0" noProof="0" dirty="0" smtClean="0">
              <a:ln>
                <a:noFill/>
              </a:ln>
              <a:solidFill>
                <a:schemeClr val="tx1"/>
              </a:solidFill>
              <a:effectLst/>
              <a:uLnTx/>
              <a:uFillTx/>
              <a:latin typeface="Segoe UI" pitchFamily="34" charset="0"/>
              <a:ea typeface="+mn-ea"/>
              <a:cs typeface="Segoe UI" pitchFamily="34" charset="0"/>
            </a:endParaRPr>
          </a:p>
          <a:p>
            <a:pPr marL="285750" marR="0" lvl="0" indent="-285750" algn="l" defTabSz="914400" rtl="0" eaLnBrk="1" fontAlgn="base" latinLnBrk="0" hangingPunct="1">
              <a:spcBef>
                <a:spcPct val="30000"/>
              </a:spcBef>
              <a:spcAft>
                <a:spcPct val="0"/>
              </a:spcAft>
              <a:buClr>
                <a:schemeClr val="accent1">
                  <a:lumMod val="75000"/>
                </a:schemeClr>
              </a:buClr>
              <a:buSzPct val="85000"/>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Segoe UI" pitchFamily="34" charset="0"/>
                <a:ea typeface="+mn-ea"/>
                <a:cs typeface="Segoe UI" pitchFamily="34" charset="0"/>
              </a:rPr>
              <a:t>Secure access to business contacts,</a:t>
            </a:r>
            <a:r>
              <a:rPr kumimoji="0" lang="en-US" sz="1600" b="0" i="0" u="none" strike="noStrike" kern="0" cap="none" spc="0" normalizeH="0" noProof="0" dirty="0" smtClean="0">
                <a:ln>
                  <a:noFill/>
                </a:ln>
                <a:solidFill>
                  <a:schemeClr val="tx1"/>
                </a:solidFill>
                <a:effectLst/>
                <a:uLnTx/>
                <a:uFillTx/>
                <a:latin typeface="Segoe UI" pitchFamily="34" charset="0"/>
                <a:ea typeface="+mn-ea"/>
                <a:cs typeface="Segoe UI" pitchFamily="34" charset="0"/>
              </a:rPr>
              <a:t> calendars, and communication</a:t>
            </a:r>
            <a:endParaRPr kumimoji="0" lang="en-US" sz="1600" b="0" i="0" u="none" strike="noStrike" kern="0" cap="none" spc="0" normalizeH="0" baseline="0" noProof="0" dirty="0" smtClean="0">
              <a:ln>
                <a:noFill/>
              </a:ln>
              <a:solidFill>
                <a:schemeClr val="tx1"/>
              </a:solidFill>
              <a:effectLst/>
              <a:uLnTx/>
              <a:uFillTx/>
              <a:latin typeface="Segoe UI" pitchFamily="34" charset="0"/>
              <a:ea typeface="+mn-ea"/>
              <a:cs typeface="Segoe UI" pitchFamily="34" charset="0"/>
            </a:endParaRPr>
          </a:p>
          <a:p>
            <a:pPr marL="285750" indent="-285750" eaLnBrk="1" hangingPunct="1">
              <a:spcBef>
                <a:spcPct val="30000"/>
              </a:spcBef>
              <a:buClr>
                <a:schemeClr val="accent1">
                  <a:lumMod val="75000"/>
                </a:schemeClr>
              </a:buClr>
              <a:buSzPct val="85000"/>
              <a:buFont typeface="Wingdings" pitchFamily="2" charset="2"/>
              <a:buChar char=""/>
              <a:defRPr/>
            </a:pPr>
            <a:r>
              <a:rPr lang="en-US" sz="1600" kern="0" dirty="0" smtClean="0">
                <a:latin typeface="Segoe UI" pitchFamily="34" charset="0"/>
                <a:cs typeface="Segoe UI" pitchFamily="34" charset="0"/>
              </a:rPr>
              <a:t>E-mail and data access from virtually anywhere</a:t>
            </a:r>
          </a:p>
        </p:txBody>
      </p:sp>
      <p:sp>
        <p:nvSpPr>
          <p:cNvPr id="27" name="Pentagon 26"/>
          <p:cNvSpPr/>
          <p:nvPr/>
        </p:nvSpPr>
        <p:spPr bwMode="auto">
          <a:xfrm>
            <a:off x="459946" y="1750247"/>
            <a:ext cx="3981163" cy="2031668"/>
          </a:xfrm>
          <a:prstGeom prst="homePlate">
            <a:avLst>
              <a:gd name="adj" fmla="val 17644"/>
            </a:avLst>
          </a:prstGeom>
          <a:gradFill rotWithShape="1">
            <a:gsLst>
              <a:gs pos="0">
                <a:srgbClr val="F77D32">
                  <a:lumMod val="60000"/>
                  <a:lumOff val="40000"/>
                </a:srgbClr>
              </a:gs>
              <a:gs pos="19000">
                <a:srgbClr val="F77D32">
                  <a:lumMod val="40000"/>
                  <a:lumOff val="60000"/>
                </a:srgbClr>
              </a:gs>
              <a:gs pos="76000">
                <a:sysClr val="window" lastClr="FFFFFF"/>
              </a:gs>
            </a:gsLst>
            <a:lin ang="10800000" scaled="0"/>
          </a:gradFill>
          <a:ln w="9525" cap="flat" cmpd="sng" algn="ctr">
            <a:gradFill>
              <a:gsLst>
                <a:gs pos="0">
                  <a:srgbClr val="F77D32"/>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kern="0" smtClean="0">
              <a:solidFill>
                <a:sysClr val="windowText" lastClr="000000"/>
              </a:solidFill>
              <a:latin typeface="Arial" charset="0"/>
            </a:endParaRPr>
          </a:p>
        </p:txBody>
      </p:sp>
      <p:sp>
        <p:nvSpPr>
          <p:cNvPr id="23" name="Content Placeholder 22"/>
          <p:cNvSpPr>
            <a:spLocks noGrp="1"/>
          </p:cNvSpPr>
          <p:nvPr>
            <p:ph idx="1"/>
          </p:nvPr>
        </p:nvSpPr>
        <p:spPr>
          <a:xfrm>
            <a:off x="446567" y="1888447"/>
            <a:ext cx="3638545" cy="1852815"/>
          </a:xfrm>
        </p:spPr>
        <p:txBody>
          <a:bodyPr/>
          <a:lstStyle/>
          <a:p>
            <a:pPr>
              <a:lnSpc>
                <a:spcPct val="100000"/>
              </a:lnSpc>
              <a:buNone/>
            </a:pPr>
            <a:r>
              <a:rPr lang="en-US" sz="2000" spc="-100" dirty="0" smtClean="0">
                <a:solidFill>
                  <a:srgbClr val="FF0000"/>
                </a:solidFill>
                <a:ea typeface="+mj-ea"/>
              </a:rPr>
              <a:t>     Save Time and Get Organized</a:t>
            </a:r>
          </a:p>
          <a:p>
            <a:pPr marL="285750" indent="-285750">
              <a:lnSpc>
                <a:spcPct val="100000"/>
              </a:lnSpc>
              <a:buClr>
                <a:schemeClr val="accent1">
                  <a:lumMod val="75000"/>
                </a:schemeClr>
              </a:buClr>
            </a:pPr>
            <a:r>
              <a:rPr lang="en-US" sz="1600" dirty="0" smtClean="0"/>
              <a:t>Improve productivity and efficiency in the office</a:t>
            </a:r>
          </a:p>
          <a:p>
            <a:pPr marL="285750" lvl="0" indent="-285750">
              <a:lnSpc>
                <a:spcPct val="100000"/>
              </a:lnSpc>
              <a:buClr>
                <a:schemeClr val="accent1">
                  <a:lumMod val="75000"/>
                </a:schemeClr>
              </a:buClr>
            </a:pPr>
            <a:r>
              <a:rPr lang="en-US" sz="1600" dirty="0" smtClean="0">
                <a:latin typeface="Segoe UI" pitchFamily="34" charset="0"/>
                <a:cs typeface="Segoe UI" pitchFamily="34" charset="0"/>
              </a:rPr>
              <a:t>Stay connected and up-to-date while out of the office</a:t>
            </a:r>
          </a:p>
          <a:p>
            <a:pPr marL="285750" lvl="0" indent="-285750">
              <a:lnSpc>
                <a:spcPct val="100000"/>
              </a:lnSpc>
              <a:buClr>
                <a:schemeClr val="accent1">
                  <a:lumMod val="75000"/>
                </a:schemeClr>
              </a:buClr>
            </a:pPr>
            <a:r>
              <a:rPr lang="en-US" sz="1600" dirty="0" smtClean="0">
                <a:latin typeface="Segoe UI" pitchFamily="34" charset="0"/>
                <a:cs typeface="Segoe UI" pitchFamily="34" charset="0"/>
              </a:rPr>
              <a:t>Reduce travel costs</a:t>
            </a:r>
          </a:p>
        </p:txBody>
      </p:sp>
      <p:sp>
        <p:nvSpPr>
          <p:cNvPr id="12" name="Pentagon 11"/>
          <p:cNvSpPr/>
          <p:nvPr/>
        </p:nvSpPr>
        <p:spPr bwMode="auto">
          <a:xfrm>
            <a:off x="463506" y="3795250"/>
            <a:ext cx="3981163" cy="2031668"/>
          </a:xfrm>
          <a:prstGeom prst="homePlate">
            <a:avLst>
              <a:gd name="adj" fmla="val 17644"/>
            </a:avLst>
          </a:prstGeom>
          <a:gradFill rotWithShape="1">
            <a:gsLst>
              <a:gs pos="0">
                <a:srgbClr val="F77D32">
                  <a:lumMod val="60000"/>
                  <a:lumOff val="40000"/>
                </a:srgbClr>
              </a:gs>
              <a:gs pos="19000">
                <a:srgbClr val="F77D32">
                  <a:lumMod val="40000"/>
                  <a:lumOff val="60000"/>
                </a:srgbClr>
              </a:gs>
              <a:gs pos="76000">
                <a:sysClr val="window" lastClr="FFFFFF"/>
              </a:gs>
            </a:gsLst>
            <a:lin ang="10800000" scaled="0"/>
          </a:gradFill>
          <a:ln w="9525" cap="flat" cmpd="sng" algn="ctr">
            <a:gradFill>
              <a:gsLst>
                <a:gs pos="0">
                  <a:srgbClr val="F77D32"/>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kern="0" smtClean="0">
              <a:solidFill>
                <a:sysClr val="windowText" lastClr="000000"/>
              </a:solidFill>
              <a:latin typeface="Arial" charset="0"/>
            </a:endParaRPr>
          </a:p>
        </p:txBody>
      </p:sp>
      <p:sp>
        <p:nvSpPr>
          <p:cNvPr id="13" name="Content Placeholder 22"/>
          <p:cNvSpPr txBox="1">
            <a:spLocks/>
          </p:cNvSpPr>
          <p:nvPr/>
        </p:nvSpPr>
        <p:spPr bwMode="auto">
          <a:xfrm>
            <a:off x="457201" y="4177989"/>
            <a:ext cx="3631462" cy="13295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eaLnBrk="1" hangingPunct="1">
              <a:lnSpc>
                <a:spcPct val="90000"/>
              </a:lnSpc>
              <a:defRPr/>
            </a:pPr>
            <a:r>
              <a:rPr lang="en-US" sz="1800" kern="0" spc="-100" dirty="0" smtClean="0">
                <a:solidFill>
                  <a:srgbClr val="00B050"/>
                </a:solidFill>
                <a:latin typeface="Segoe UI" pitchFamily="34" charset="0"/>
                <a:cs typeface="Segoe UI" pitchFamily="34" charset="0"/>
              </a:rPr>
              <a:t>      Reduce IT Risks and Costs</a:t>
            </a:r>
          </a:p>
          <a:p>
            <a:pPr marL="285750" indent="-285750">
              <a:spcBef>
                <a:spcPct val="30000"/>
              </a:spcBef>
              <a:buClr>
                <a:schemeClr val="accent1">
                  <a:lumMod val="75000"/>
                </a:schemeClr>
              </a:buClr>
              <a:buSzPct val="85000"/>
              <a:buFont typeface="Wingdings" pitchFamily="2" charset="2"/>
              <a:buChar char=""/>
            </a:pPr>
            <a:r>
              <a:rPr lang="en-US" sz="1600" dirty="0" smtClean="0">
                <a:latin typeface="Segoe UI" pitchFamily="34" charset="0"/>
                <a:cs typeface="Segoe UI" pitchFamily="34" charset="0"/>
              </a:rPr>
              <a:t>Reduce IT complexity </a:t>
            </a:r>
          </a:p>
          <a:p>
            <a:pPr marL="285750" indent="-285750">
              <a:spcBef>
                <a:spcPct val="30000"/>
              </a:spcBef>
              <a:buClr>
                <a:schemeClr val="accent1">
                  <a:lumMod val="75000"/>
                </a:schemeClr>
              </a:buClr>
              <a:buSzPct val="85000"/>
              <a:buFont typeface="Wingdings" pitchFamily="2" charset="2"/>
              <a:buChar char=""/>
            </a:pPr>
            <a:r>
              <a:rPr lang="en-US" sz="1600" dirty="0" smtClean="0">
                <a:latin typeface="Segoe UI" pitchFamily="34" charset="0"/>
                <a:cs typeface="Segoe UI" pitchFamily="34" charset="0"/>
              </a:rPr>
              <a:t>Prevent downtime </a:t>
            </a:r>
          </a:p>
          <a:p>
            <a:pPr marL="285750" indent="-285750">
              <a:spcBef>
                <a:spcPct val="30000"/>
              </a:spcBef>
              <a:buClr>
                <a:schemeClr val="accent1">
                  <a:lumMod val="75000"/>
                </a:schemeClr>
              </a:buClr>
              <a:buSzPct val="85000"/>
              <a:buFont typeface="Wingdings" pitchFamily="2" charset="2"/>
              <a:buChar char=""/>
            </a:pPr>
            <a:r>
              <a:rPr lang="en-US" sz="1600" dirty="0" smtClean="0">
                <a:latin typeface="Segoe UI" pitchFamily="34" charset="0"/>
                <a:cs typeface="Segoe UI" pitchFamily="34" charset="0"/>
              </a:rPr>
              <a:t>Prevent data loss and theft</a:t>
            </a:r>
          </a:p>
        </p:txBody>
      </p:sp>
      <p:pic>
        <p:nvPicPr>
          <p:cNvPr id="15" name="Picture 9" descr="E:\_BUZZBEE_MS_ICONS\Windows Vista Illustration Icons\Security.png"/>
          <p:cNvPicPr>
            <a:picLocks noChangeAspect="1" noChangeArrowheads="1"/>
          </p:cNvPicPr>
          <p:nvPr/>
        </p:nvPicPr>
        <p:blipFill>
          <a:blip r:embed="rId4" cstate="print"/>
          <a:srcRect/>
          <a:stretch>
            <a:fillRect/>
          </a:stretch>
        </p:blipFill>
        <p:spPr bwMode="auto">
          <a:xfrm>
            <a:off x="299837" y="4039851"/>
            <a:ext cx="466443" cy="466443"/>
          </a:xfrm>
          <a:prstGeom prst="rect">
            <a:avLst/>
          </a:prstGeom>
          <a:noFill/>
          <a:effectLst>
            <a:outerShdw blurRad="88900" dist="76200" dir="2700000" algn="tl" rotWithShape="0">
              <a:prstClr val="black">
                <a:alpha val="30000"/>
              </a:prstClr>
            </a:outerShdw>
          </a:effectLst>
        </p:spPr>
      </p:pic>
      <p:sp>
        <p:nvSpPr>
          <p:cNvPr id="16" name="Rectangle 15"/>
          <p:cNvSpPr/>
          <p:nvPr/>
        </p:nvSpPr>
        <p:spPr>
          <a:xfrm>
            <a:off x="899845" y="1285438"/>
            <a:ext cx="1737976" cy="369332"/>
          </a:xfrm>
          <a:prstGeom prst="rect">
            <a:avLst/>
          </a:prstGeom>
        </p:spPr>
        <p:txBody>
          <a:bodyPr wrap="none">
            <a:spAutoFit/>
          </a:bodyPr>
          <a:lstStyle/>
          <a:p>
            <a:pPr marL="401638" lvl="0" indent="-401638" eaLnBrk="1" hangingPunct="1">
              <a:spcBef>
                <a:spcPct val="30000"/>
              </a:spcBef>
              <a:buClr>
                <a:srgbClr val="4D7E2B">
                  <a:lumMod val="60000"/>
                  <a:lumOff val="40000"/>
                </a:srgbClr>
              </a:buClr>
              <a:buSzPct val="85000"/>
            </a:pPr>
            <a:r>
              <a:rPr lang="en-US" sz="1800" b="1" kern="0" dirty="0" smtClean="0">
                <a:solidFill>
                  <a:prstClr val="black"/>
                </a:solidFill>
                <a:latin typeface="Segoe UI" pitchFamily="34" charset="0"/>
                <a:cs typeface="Segoe UI" pitchFamily="34" charset="0"/>
              </a:rPr>
              <a:t>SMBs need to:</a:t>
            </a:r>
          </a:p>
        </p:txBody>
      </p:sp>
      <p:pic>
        <p:nvPicPr>
          <p:cNvPr id="32" name="Picture 10" descr="E:\_BUZZBEE_MS_ICONS\Windows Vista Illustration Icons\Time limits.png"/>
          <p:cNvPicPr>
            <a:picLocks noChangeAspect="1" noChangeArrowheads="1"/>
          </p:cNvPicPr>
          <p:nvPr/>
        </p:nvPicPr>
        <p:blipFill>
          <a:blip r:embed="rId5" cstate="print"/>
          <a:srcRect/>
          <a:stretch>
            <a:fillRect/>
          </a:stretch>
        </p:blipFill>
        <p:spPr bwMode="auto">
          <a:xfrm>
            <a:off x="265665" y="1796912"/>
            <a:ext cx="475061" cy="475061"/>
          </a:xfrm>
          <a:prstGeom prst="rect">
            <a:avLst/>
          </a:prstGeom>
          <a:noFill/>
          <a:effectLst>
            <a:outerShdw blurRad="88900" dist="76200" dir="2700000" algn="tl" rotWithShape="0">
              <a:prstClr val="black">
                <a:alpha val="30000"/>
              </a:prstClr>
            </a:outerShdw>
          </a:effectLst>
        </p:spPr>
      </p:pic>
      <p:sp>
        <p:nvSpPr>
          <p:cNvPr id="18" name="Title 1"/>
          <p:cNvSpPr txBox="1">
            <a:spLocks noGrp="1"/>
          </p:cNvSpPr>
          <p:nvPr>
            <p:ph type="title"/>
          </p:nvPr>
        </p:nvSpPr>
        <p:spPr>
          <a:xfrm>
            <a:off x="332805" y="339725"/>
            <a:ext cx="8393113" cy="1078109"/>
          </a:xfrm>
          <a:prstGeom prst="rect">
            <a:avLst/>
          </a:prstGeom>
        </p:spPr>
        <p:txBody>
          <a:bodyPr vert="horz" lIns="91440" tIns="45720" rIns="91440" bIns="45720" rtlCol="0" anchor="t">
            <a:noAutofit/>
          </a:bodyPr>
          <a:lstStyle/>
          <a:p>
            <a:pPr fontAlgn="auto">
              <a:lnSpc>
                <a:spcPct val="100000"/>
              </a:lnSpc>
              <a:spcAft>
                <a:spcPts val="0"/>
              </a:spcAft>
              <a:defRPr/>
            </a:pPr>
            <a:r>
              <a:rPr lang="en-US" sz="3200" dirty="0" smtClean="0"/>
              <a:t>Technology that delivers what customers need</a:t>
            </a:r>
            <a:br>
              <a:rPr lang="en-US" sz="3200" dirty="0" smtClean="0"/>
            </a:br>
            <a:endParaRPr kumimoji="0" lang="en-US" sz="3200" i="0" u="none" strike="noStrike" kern="1200" spc="0" normalizeH="0" baseline="0" noProof="0" dirty="0">
              <a:ln>
                <a:noFill/>
              </a:ln>
              <a:solidFill>
                <a:schemeClr val="accent6"/>
              </a:solidFill>
              <a:effectLst/>
              <a:uLnTx/>
              <a:uFillTx/>
              <a:latin typeface="+mj-lt"/>
              <a:ea typeface="+mj-ea"/>
              <a:cs typeface="+mj-cs"/>
            </a:endParaRPr>
          </a:p>
        </p:txBody>
      </p:sp>
      <p:sp>
        <p:nvSpPr>
          <p:cNvPr id="19" name="Rectangle 18"/>
          <p:cNvSpPr/>
          <p:nvPr/>
        </p:nvSpPr>
        <p:spPr>
          <a:xfrm>
            <a:off x="4593264" y="3770488"/>
            <a:ext cx="4348717" cy="2200602"/>
          </a:xfrm>
          <a:prstGeom prst="rect">
            <a:avLst/>
          </a:prstGeom>
        </p:spPr>
        <p:txBody>
          <a:bodyPr wrap="square">
            <a:spAutoFit/>
          </a:bodyPr>
          <a:lstStyle/>
          <a:p>
            <a:pPr marL="287338" lvl="0" indent="-287338">
              <a:spcBef>
                <a:spcPts val="600"/>
              </a:spcBef>
              <a:buClr>
                <a:srgbClr val="4D7E2B">
                  <a:lumMod val="75000"/>
                </a:srgbClr>
              </a:buClr>
              <a:buSzPct val="85000"/>
              <a:buFont typeface="Wingdings" pitchFamily="2" charset="2"/>
              <a:buChar char=""/>
              <a:defRPr/>
            </a:pPr>
            <a:r>
              <a:rPr lang="en-US" sz="1600" kern="0" dirty="0" smtClean="0">
                <a:solidFill>
                  <a:prstClr val="black"/>
                </a:solidFill>
                <a:latin typeface="Segoe UI" pitchFamily="34" charset="0"/>
                <a:cs typeface="Segoe UI" pitchFamily="34" charset="0"/>
              </a:rPr>
              <a:t>Consolidated IT infrastructure</a:t>
            </a:r>
          </a:p>
          <a:p>
            <a:pPr marL="287338" lvl="0" indent="-287338">
              <a:spcBef>
                <a:spcPts val="600"/>
              </a:spcBef>
              <a:buClr>
                <a:srgbClr val="4D7E2B">
                  <a:lumMod val="75000"/>
                </a:srgbClr>
              </a:buClr>
              <a:buSzPct val="85000"/>
              <a:buFont typeface="Wingdings" pitchFamily="2" charset="2"/>
              <a:buChar char=""/>
              <a:defRPr/>
            </a:pPr>
            <a:r>
              <a:rPr lang="en-US" sz="1600" kern="0" dirty="0" smtClean="0">
                <a:solidFill>
                  <a:prstClr val="black"/>
                </a:solidFill>
                <a:latin typeface="Segoe UI" pitchFamily="34" charset="0"/>
                <a:cs typeface="Segoe UI" pitchFamily="34" charset="0"/>
              </a:rPr>
              <a:t>Reduced IT management time and costs</a:t>
            </a:r>
          </a:p>
          <a:p>
            <a:pPr marL="287338" lvl="0" indent="-287338">
              <a:spcBef>
                <a:spcPts val="600"/>
              </a:spcBef>
              <a:buClr>
                <a:srgbClr val="4D7E2B">
                  <a:lumMod val="75000"/>
                </a:srgbClr>
              </a:buClr>
              <a:buSzPct val="85000"/>
              <a:buFont typeface="Wingdings" pitchFamily="2" charset="2"/>
              <a:buChar char=""/>
              <a:defRPr/>
            </a:pPr>
            <a:r>
              <a:rPr lang="en-US" sz="1600" kern="0" dirty="0" smtClean="0">
                <a:solidFill>
                  <a:prstClr val="black"/>
                </a:solidFill>
                <a:latin typeface="Segoe UI" pitchFamily="34" charset="0"/>
                <a:cs typeface="Segoe UI" pitchFamily="34" charset="0"/>
              </a:rPr>
              <a:t>Automatic software updates and upgrades, scheduled to minimize downtime</a:t>
            </a:r>
          </a:p>
          <a:p>
            <a:pPr marL="287338" lvl="0" indent="-287338">
              <a:spcBef>
                <a:spcPts val="600"/>
              </a:spcBef>
              <a:buClr>
                <a:srgbClr val="4D7E2B">
                  <a:lumMod val="75000"/>
                </a:srgbClr>
              </a:buClr>
              <a:buSzPct val="85000"/>
              <a:buFont typeface="Wingdings" pitchFamily="2" charset="2"/>
              <a:buChar char=""/>
              <a:defRPr/>
            </a:pPr>
            <a:r>
              <a:rPr lang="en-US" sz="1600" kern="0" dirty="0" smtClean="0">
                <a:solidFill>
                  <a:prstClr val="black"/>
                </a:solidFill>
                <a:latin typeface="Segoe UI" pitchFamily="34" charset="0"/>
                <a:cs typeface="Segoe UI" pitchFamily="34" charset="0"/>
              </a:rPr>
              <a:t>Better control of user access to files</a:t>
            </a:r>
          </a:p>
          <a:p>
            <a:pPr marL="287338" lvl="0" indent="-287338">
              <a:spcBef>
                <a:spcPts val="600"/>
              </a:spcBef>
              <a:buClr>
                <a:srgbClr val="4D7E2B">
                  <a:lumMod val="75000"/>
                </a:srgbClr>
              </a:buClr>
              <a:buSzPct val="85000"/>
              <a:buFont typeface="Wingdings" pitchFamily="2" charset="2"/>
              <a:buChar char=""/>
              <a:defRPr/>
            </a:pPr>
            <a:r>
              <a:rPr lang="en-US" sz="1600" kern="0" dirty="0" smtClean="0">
                <a:solidFill>
                  <a:prstClr val="black"/>
                </a:solidFill>
                <a:latin typeface="Segoe UI" pitchFamily="34" charset="0"/>
                <a:cs typeface="Segoe UI" pitchFamily="34" charset="0"/>
              </a:rPr>
              <a:t>Scheduled, automatic data backups </a:t>
            </a:r>
          </a:p>
          <a:p>
            <a:pPr marL="287338" lvl="0" indent="-287338">
              <a:spcBef>
                <a:spcPts val="600"/>
              </a:spcBef>
              <a:buClr>
                <a:srgbClr val="4D7E2B">
                  <a:lumMod val="75000"/>
                </a:srgbClr>
              </a:buClr>
              <a:buSzPct val="85000"/>
              <a:buFont typeface="Wingdings" pitchFamily="2" charset="2"/>
              <a:buChar char=""/>
              <a:defRPr/>
            </a:pPr>
            <a:r>
              <a:rPr lang="en-US" sz="1600" kern="0" dirty="0" smtClean="0">
                <a:solidFill>
                  <a:prstClr val="black"/>
                </a:solidFill>
                <a:latin typeface="Segoe UI" pitchFamily="34" charset="0"/>
                <a:cs typeface="Segoe UI" pitchFamily="34" charset="0"/>
              </a:rPr>
              <a:t>Disaster recovery</a:t>
            </a:r>
          </a:p>
        </p:txBody>
      </p:sp>
      <p:sp>
        <p:nvSpPr>
          <p:cNvPr id="20" name="Rectangle 19"/>
          <p:cNvSpPr/>
          <p:nvPr/>
        </p:nvSpPr>
        <p:spPr>
          <a:xfrm>
            <a:off x="4507825" y="1285438"/>
            <a:ext cx="3435556" cy="369332"/>
          </a:xfrm>
          <a:prstGeom prst="rect">
            <a:avLst/>
          </a:prstGeom>
        </p:spPr>
        <p:txBody>
          <a:bodyPr wrap="none">
            <a:spAutoFit/>
          </a:bodyPr>
          <a:lstStyle/>
          <a:p>
            <a:pPr marL="401638" lvl="0" indent="-401638" eaLnBrk="1" hangingPunct="1">
              <a:spcBef>
                <a:spcPct val="30000"/>
              </a:spcBef>
              <a:buClr>
                <a:srgbClr val="4D7E2B">
                  <a:lumMod val="60000"/>
                  <a:lumOff val="40000"/>
                </a:srgbClr>
              </a:buClr>
              <a:buSzPct val="85000"/>
            </a:pPr>
            <a:r>
              <a:rPr lang="en-US" sz="1800" b="1" kern="0" dirty="0" smtClean="0">
                <a:solidFill>
                  <a:prstClr val="black"/>
                </a:solidFill>
                <a:latin typeface="Segoe UI" pitchFamily="34" charset="0"/>
                <a:cs typeface="Segoe UI" pitchFamily="34" charset="0"/>
              </a:rPr>
              <a:t>You can provide solutions for:</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MPS To Partner Template">
  <a:themeElements>
    <a:clrScheme name="SMSP BS">
      <a:dk1>
        <a:sysClr val="windowText" lastClr="000000"/>
      </a:dk1>
      <a:lt1>
        <a:sysClr val="window" lastClr="FFFFFF"/>
      </a:lt1>
      <a:dk2>
        <a:srgbClr val="1F497D"/>
      </a:dk2>
      <a:lt2>
        <a:srgbClr val="EEECE1"/>
      </a:lt2>
      <a:accent1>
        <a:srgbClr val="4D7E2B"/>
      </a:accent1>
      <a:accent2>
        <a:srgbClr val="A0031D"/>
      </a:accent2>
      <a:accent3>
        <a:srgbClr val="3E74B9"/>
      </a:accent3>
      <a:accent4>
        <a:srgbClr val="F77D32"/>
      </a:accent4>
      <a:accent5>
        <a:srgbClr val="FFB42D"/>
      </a:accent5>
      <a:accent6>
        <a:srgbClr val="F77D32"/>
      </a:accent6>
      <a:hlink>
        <a:srgbClr val="1F497D"/>
      </a:hlink>
      <a:folHlink>
        <a:srgbClr val="5364AD"/>
      </a:folHlink>
    </a:clrScheme>
    <a:fontScheme name="GreenHO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cap="flat" cmpd="sng" algn="ctr">
          <a:solidFill>
            <a:schemeClr val="folHlink"/>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cap="flat" cmpd="sng" algn="ctr">
          <a:solidFill>
            <a:schemeClr val="folHlink"/>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dirty="0" err="1" smtClean="0">
            <a:latin typeface="Segoe UI" pitchFamily="34" charset="0"/>
            <a:cs typeface="Segoe UI" pitchFamily="34" charset="0"/>
          </a:defRPr>
        </a:defPPr>
      </a:lstStyle>
    </a:txDef>
  </a:objectDefaults>
  <a:extraClrSchemeLst>
    <a:extraClrScheme>
      <a:clrScheme name="GreenHOME 1">
        <a:dk1>
          <a:srgbClr val="000000"/>
        </a:dk1>
        <a:lt1>
          <a:srgbClr val="FFFFFF"/>
        </a:lt1>
        <a:dk2>
          <a:srgbClr val="4E9A28"/>
        </a:dk2>
        <a:lt2>
          <a:srgbClr val="B2B2B2"/>
        </a:lt2>
        <a:accent1>
          <a:srgbClr val="8CD20E"/>
        </a:accent1>
        <a:accent2>
          <a:srgbClr val="D24B0E"/>
        </a:accent2>
        <a:accent3>
          <a:srgbClr val="FFFFFF"/>
        </a:accent3>
        <a:accent4>
          <a:srgbClr val="000000"/>
        </a:accent4>
        <a:accent5>
          <a:srgbClr val="C5E5AA"/>
        </a:accent5>
        <a:accent6>
          <a:srgbClr val="BE430C"/>
        </a:accent6>
        <a:hlink>
          <a:srgbClr val="FDAC19"/>
        </a:hlink>
        <a:folHlink>
          <a:srgbClr val="3589DD"/>
        </a:folHlink>
      </a:clrScheme>
      <a:clrMap bg1="lt1" tx1="dk1" bg2="lt2" tx2="dk2" accent1="accent1" accent2="accent2" accent3="accent3" accent4="accent4" accent5="accent5" accent6="accent6" hlink="hlink" folHlink="folHlink"/>
    </a:extraClrScheme>
    <a:extraClrScheme>
      <a:clrScheme name="GreenHOME 2">
        <a:dk1>
          <a:srgbClr val="000000"/>
        </a:dk1>
        <a:lt1>
          <a:srgbClr val="FFFFFF"/>
        </a:lt1>
        <a:dk2>
          <a:srgbClr val="4E9A28"/>
        </a:dk2>
        <a:lt2>
          <a:srgbClr val="B2B2B2"/>
        </a:lt2>
        <a:accent1>
          <a:srgbClr val="8CD20E"/>
        </a:accent1>
        <a:accent2>
          <a:srgbClr val="D24B0E"/>
        </a:accent2>
        <a:accent3>
          <a:srgbClr val="FFFFFF"/>
        </a:accent3>
        <a:accent4>
          <a:srgbClr val="000000"/>
        </a:accent4>
        <a:accent5>
          <a:srgbClr val="C5E5AA"/>
        </a:accent5>
        <a:accent6>
          <a:srgbClr val="BE430C"/>
        </a:accent6>
        <a:hlink>
          <a:srgbClr val="FDAC19"/>
        </a:hlink>
        <a:folHlink>
          <a:srgbClr val="4C78C6"/>
        </a:folHlink>
      </a:clrScheme>
      <a:clrMap bg1="lt1" tx1="dk1" bg2="lt2" tx2="dk2" accent1="accent1" accent2="accent2" accent3="accent3" accent4="accent4" accent5="accent5" accent6="accent6" hlink="hlink" folHlink="folHlink"/>
    </a:extraClrScheme>
    <a:extraClrScheme>
      <a:clrScheme name="GreenHOME 3">
        <a:dk1>
          <a:srgbClr val="000000"/>
        </a:dk1>
        <a:lt1>
          <a:srgbClr val="FFFFFF"/>
        </a:lt1>
        <a:dk2>
          <a:srgbClr val="4E9A28"/>
        </a:dk2>
        <a:lt2>
          <a:srgbClr val="B2B2B2"/>
        </a:lt2>
        <a:accent1>
          <a:srgbClr val="7EBD0D"/>
        </a:accent1>
        <a:accent2>
          <a:srgbClr val="D24B0E"/>
        </a:accent2>
        <a:accent3>
          <a:srgbClr val="FFFFFF"/>
        </a:accent3>
        <a:accent4>
          <a:srgbClr val="000000"/>
        </a:accent4>
        <a:accent5>
          <a:srgbClr val="C0DBAA"/>
        </a:accent5>
        <a:accent6>
          <a:srgbClr val="BE430C"/>
        </a:accent6>
        <a:hlink>
          <a:srgbClr val="FDAC19"/>
        </a:hlink>
        <a:folHlink>
          <a:srgbClr val="4C78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outs:outSpaceData xmlns:outs="http://schemas.microsoft.com/office/2009/outspace/metadata">
  <outs:relatedDates>
    <outs:relatedDate>
      <outs:type>3</outs:type>
      <outs:displayName>Last Modified</outs:displayName>
      <outs:dateTime>2009-06-22T18:45:45Z</outs:dateTime>
      <outs:isPinned>true</outs:isPinned>
    </outs:relatedDate>
    <outs:relatedDate>
      <outs:type>2</outs:type>
      <outs:displayName>Created</outs:displayName>
      <outs:dateTime>1999-05-18T16:51:05Z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Buzzbee Company</outs:displayName>
          <outs:accountName/>
        </outs:relatedPerson>
      </outs:people>
      <outs:source>0</outs:source>
      <outs:isPinned>true</outs:isPinned>
    </outs:relatedPeopleItem>
    <outs:relatedPeopleItem>
      <outs:category>Last modified by</outs:category>
      <outs:people>
        <outs:relatedPerson>
          <outs:displayName>Becky Lymberis</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60F493C06EA534C9BE87A22EB2201BA" ma:contentTypeVersion="0" ma:contentTypeDescription="Create a new document." ma:contentTypeScope="" ma:versionID="64da7a2d16f3ec9f83f60b7f66825e8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FEAC6EC-7CFC-4965-AA00-AE6F92B8D9C3}">
  <ds:schemaRefs>
    <ds:schemaRef ds:uri="http://schemas.microsoft.com/office/2009/outspace/metadata"/>
  </ds:schemaRefs>
</ds:datastoreItem>
</file>

<file path=customXml/itemProps2.xml><?xml version="1.0" encoding="utf-8"?>
<ds:datastoreItem xmlns:ds="http://schemas.openxmlformats.org/officeDocument/2006/customXml" ds:itemID="{D0D6AA35-9645-4F06-A8A0-2B37C57C477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EB00F828-85F1-401B-93AD-BC1A9CE6233A}">
  <ds:schemaRefs>
    <ds:schemaRef ds:uri="http://schemas.microsoft.com/sharepoint/v3/contenttype/forms"/>
  </ds:schemaRefs>
</ds:datastoreItem>
</file>

<file path=customXml/itemProps4.xml><?xml version="1.0" encoding="utf-8"?>
<ds:datastoreItem xmlns:ds="http://schemas.openxmlformats.org/officeDocument/2006/customXml" ds:itemID="{802A17EC-CCF9-4FA5-9268-69CF17393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5285</TotalTime>
  <Words>4304</Words>
  <Application>Microsoft Office PowerPoint</Application>
  <PresentationFormat>On-screen Show (4:3)</PresentationFormat>
  <Paragraphs>606</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SMPS To Partner Template</vt:lpstr>
      <vt:lpstr>Drive New Revenue Opportunities with the Business Servers Campaign</vt:lpstr>
      <vt:lpstr>Topics</vt:lpstr>
      <vt:lpstr>The Business Server Campaign Helps You  Drive New Server Sales</vt:lpstr>
      <vt:lpstr>What is the market opportunity? </vt:lpstr>
      <vt:lpstr>Who is the SMB decision maker? </vt:lpstr>
      <vt:lpstr>Opportunity: First Server</vt:lpstr>
      <vt:lpstr>Opportunity: Upgrade Infrastructure</vt:lpstr>
      <vt:lpstr>Partner Business Opportunity</vt:lpstr>
      <vt:lpstr>Technology that delivers what customers need </vt:lpstr>
      <vt:lpstr>Success Computer Consulting  Drives Sales with Microsoft Products and Resources</vt:lpstr>
      <vt:lpstr>Key Customer Scenarios</vt:lpstr>
      <vt:lpstr>Recommending the Right Server</vt:lpstr>
      <vt:lpstr>Key Considerations </vt:lpstr>
      <vt:lpstr>On-premises versus Online</vt:lpstr>
      <vt:lpstr>Cross-sell Opportunities </vt:lpstr>
      <vt:lpstr>Slide 16</vt:lpstr>
      <vt:lpstr>What to Do Next</vt:lpstr>
      <vt:lpstr>Find Resources that Help You Reach Customers and Drive Sales</vt:lpstr>
      <vt:lpstr>Appendix</vt:lpstr>
      <vt:lpstr>Business Server Campaign Featured Products</vt:lpstr>
      <vt:lpstr>Choosing the right Virtualization Solution</vt:lpstr>
      <vt:lpstr>Beyond the Box Helps Sell More (Servers &amp; Services)</vt:lpstr>
      <vt:lpstr>What is ROK?</vt:lpstr>
      <vt:lpstr>Why Sell ROK? </vt:lpstr>
      <vt:lpstr>Server Services Rebate Details</vt:lpstr>
      <vt:lpstr>Slide 26</vt:lpstr>
    </vt:vector>
  </TitlesOfParts>
  <Company>GreenHOME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Servers To-Partner Presentation</dc:title>
  <dc:creator>Buzzbee Company</dc:creator>
  <cp:keywords>Servers;SMS&amp;P</cp:keywords>
  <cp:lastModifiedBy>Meg Butler</cp:lastModifiedBy>
  <cp:revision>584</cp:revision>
  <dcterms:created xsi:type="dcterms:W3CDTF">1999-05-18T16:51:05Z</dcterms:created>
  <dcterms:modified xsi:type="dcterms:W3CDTF">2009-08-11T00:14:30Z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0x010100D60F493C06EA534C9BE87A22EB2201BA</vt:lpwstr>
  </property>
</Properties>
</file>